
<file path=[Content_Types].xml><?xml version="1.0" encoding="utf-8"?>
<Types xmlns="http://schemas.openxmlformats.org/package/2006/content-types">
  <Default Extension="fntdata" ContentType="application/x-fontdata"/>
  <Default Extension="jfif" ContentType="image/jpeg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61" r:id="rId5"/>
    <p:sldId id="263" r:id="rId6"/>
    <p:sldId id="264" r:id="rId7"/>
    <p:sldId id="265" r:id="rId8"/>
    <p:sldId id="266" r:id="rId9"/>
    <p:sldId id="267" r:id="rId10"/>
    <p:sldId id="273" r:id="rId11"/>
    <p:sldId id="268" r:id="rId12"/>
    <p:sldId id="269" r:id="rId13"/>
    <p:sldId id="270" r:id="rId14"/>
    <p:sldId id="271" r:id="rId15"/>
    <p:sldId id="276" r:id="rId16"/>
    <p:sldId id="279" r:id="rId17"/>
    <p:sldId id="272" r:id="rId18"/>
    <p:sldId id="275" r:id="rId19"/>
    <p:sldId id="277" r:id="rId20"/>
  </p:sldIdLst>
  <p:sldSz cx="18288000" cy="10287000"/>
  <p:notesSz cx="6858000" cy="9144000"/>
  <p:embeddedFontLst>
    <p:embeddedFont>
      <p:font typeface="Arimo" panose="020B0604020202020204" charset="0"/>
      <p:regular r:id="rId21"/>
    </p:embeddedFont>
    <p:embeddedFont>
      <p:font typeface="Open Sans" panose="020B0606030504020204" pitchFamily="34" charset="0"/>
      <p:regular r:id="rId22"/>
      <p:bold r:id="rId23"/>
      <p:italic r:id="rId24"/>
      <p:boldItalic r:id="rId25"/>
    </p:embeddedFont>
    <p:embeddedFont>
      <p:font typeface="Open Sans Bold" panose="020B0806030504020204" charset="0"/>
      <p:regular r:id="rId26"/>
    </p:embeddedFont>
    <p:embeddedFont>
      <p:font typeface="Open Sans Bold Italics" panose="020B0604020202020204" charset="0"/>
      <p:regular r:id="rId27"/>
    </p:embeddedFont>
    <p:embeddedFont>
      <p:font typeface="Work Sans" pitchFamily="2" charset="0"/>
      <p:regular r:id="rId28"/>
      <p:bold r:id="rId29"/>
      <p:italic r:id="rId30"/>
      <p:boldItalic r:id="rId31"/>
    </p:embeddedFont>
    <p:embeddedFont>
      <p:font typeface="Work Sans Bold" charset="0"/>
      <p:regular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97" autoAdjust="0"/>
    <p:restoredTop sz="94622" autoAdjust="0"/>
  </p:normalViewPr>
  <p:slideViewPr>
    <p:cSldViewPr>
      <p:cViewPr varScale="1">
        <p:scale>
          <a:sx n="70" d="100"/>
          <a:sy n="70" d="100"/>
        </p:scale>
        <p:origin x="756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2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f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minsalud.gov.co/sites/rid/Lists/BibliotecaDigital/RIDE/VS/PP/SA/coberturas-vacunacion-antirrabica-perros-gatos-depto-municipio-2023.pdf?utm_source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ne.gov.co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minsalud.gov.co/sites/rid/Lists/BibliotecaDigital/RIDE/VS/PP/SA/coberturas-vacunacion-antirrabica-perros-gatos-depto-municipio-2023.pdf?utm_source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jf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jfif"/><Relationship Id="rId9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f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2374699" y="4794084"/>
            <a:ext cx="7456684" cy="1985158"/>
            <a:chOff x="0" y="0"/>
            <a:chExt cx="9942245" cy="264687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942246" cy="2646878"/>
            </a:xfrm>
            <a:custGeom>
              <a:avLst/>
              <a:gdLst/>
              <a:ahLst/>
              <a:cxnLst/>
              <a:rect l="l" t="t" r="r" b="b"/>
              <a:pathLst>
                <a:path w="9942246" h="2646878">
                  <a:moveTo>
                    <a:pt x="0" y="0"/>
                  </a:moveTo>
                  <a:lnTo>
                    <a:pt x="9942246" y="0"/>
                  </a:lnTo>
                  <a:lnTo>
                    <a:pt x="9942246" y="2646878"/>
                  </a:lnTo>
                  <a:lnTo>
                    <a:pt x="0" y="264687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9525"/>
              <a:ext cx="9942245" cy="265640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4079"/>
                </a:lnSpc>
              </a:pPr>
              <a:r>
                <a:rPr lang="en-US" sz="3399" b="1" dirty="0">
                  <a:solidFill>
                    <a:srgbClr val="404040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SISTEMA WEB PARA GESTIÓN DE RESERVAS Y EVENTOS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2374699" y="2268635"/>
            <a:ext cx="8217102" cy="2419552"/>
            <a:chOff x="0" y="0"/>
            <a:chExt cx="6856110" cy="322607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856110" cy="3226070"/>
            </a:xfrm>
            <a:custGeom>
              <a:avLst/>
              <a:gdLst/>
              <a:ahLst/>
              <a:cxnLst/>
              <a:rect l="l" t="t" r="r" b="b"/>
              <a:pathLst>
                <a:path w="6856110" h="3226070">
                  <a:moveTo>
                    <a:pt x="0" y="0"/>
                  </a:moveTo>
                  <a:lnTo>
                    <a:pt x="6856110" y="0"/>
                  </a:lnTo>
                  <a:lnTo>
                    <a:pt x="6856110" y="3226070"/>
                  </a:lnTo>
                  <a:lnTo>
                    <a:pt x="0" y="322607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9525"/>
              <a:ext cx="6856110" cy="323559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8039"/>
                </a:lnSpc>
              </a:pPr>
              <a:r>
                <a:rPr lang="en-US" sz="6699" b="1" dirty="0">
                  <a:solidFill>
                    <a:srgbClr val="404040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JP gourmet haven restaurant</a:t>
              </a:r>
            </a:p>
          </p:txBody>
        </p:sp>
      </p:grpSp>
      <p:sp>
        <p:nvSpPr>
          <p:cNvPr id="9" name="Freeform 9"/>
          <p:cNvSpPr/>
          <p:nvPr/>
        </p:nvSpPr>
        <p:spPr>
          <a:xfrm>
            <a:off x="10134600" y="3848100"/>
            <a:ext cx="5778701" cy="4648200"/>
          </a:xfrm>
          <a:custGeom>
            <a:avLst/>
            <a:gdLst/>
            <a:ahLst/>
            <a:cxnLst/>
            <a:rect l="l" t="t" r="r" b="b"/>
            <a:pathLst>
              <a:path w="4765675" h="2162364">
                <a:moveTo>
                  <a:pt x="0" y="0"/>
                </a:moveTo>
                <a:lnTo>
                  <a:pt x="4765675" y="0"/>
                </a:lnTo>
                <a:lnTo>
                  <a:pt x="4765675" y="2162363"/>
                </a:lnTo>
                <a:lnTo>
                  <a:pt x="0" y="2162363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41351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3151303" y="331175"/>
            <a:ext cx="13133525" cy="1112344"/>
            <a:chOff x="0" y="0"/>
            <a:chExt cx="17511366" cy="148312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7511367" cy="1483126"/>
            </a:xfrm>
            <a:custGeom>
              <a:avLst/>
              <a:gdLst/>
              <a:ahLst/>
              <a:cxnLst/>
              <a:rect l="l" t="t" r="r" b="b"/>
              <a:pathLst>
                <a:path w="17511367" h="1483126">
                  <a:moveTo>
                    <a:pt x="0" y="0"/>
                  </a:moveTo>
                  <a:lnTo>
                    <a:pt x="17511367" y="0"/>
                  </a:lnTo>
                  <a:lnTo>
                    <a:pt x="17511367" y="1483126"/>
                  </a:lnTo>
                  <a:lnTo>
                    <a:pt x="0" y="148312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38100"/>
              <a:ext cx="17511366" cy="1445026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4860"/>
                </a:lnSpc>
              </a:pPr>
              <a:r>
                <a:rPr lang="en-US" sz="4500" b="1" dirty="0">
                  <a:solidFill>
                    <a:srgbClr val="4D4D4C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BPMN (Business Process Model and Notation)</a:t>
              </a: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567987" y="1019339"/>
            <a:ext cx="15152026" cy="13490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40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representa</a:t>
            </a:r>
            <a:r>
              <a:rPr lang="en-US" sz="24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procesos</a:t>
            </a:r>
            <a:r>
              <a:rPr lang="en-US" sz="24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de </a:t>
            </a:r>
            <a:r>
              <a:rPr lang="en-US" sz="240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negocio</a:t>
            </a:r>
            <a:r>
              <a:rPr lang="en-US" sz="24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de </a:t>
            </a:r>
            <a:r>
              <a:rPr lang="en-US" sz="240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manera</a:t>
            </a:r>
            <a:r>
              <a:rPr lang="en-US" sz="24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visual, con </a:t>
            </a:r>
            <a:r>
              <a:rPr lang="en-US" sz="240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diagramas</a:t>
            </a:r>
            <a:r>
              <a:rPr lang="en-US" sz="24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que </a:t>
            </a:r>
            <a:r>
              <a:rPr lang="en-US" sz="240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muestran</a:t>
            </a:r>
            <a:r>
              <a:rPr lang="en-US" sz="24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cómo</a:t>
            </a:r>
            <a:r>
              <a:rPr lang="en-US" sz="24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fluyen</a:t>
            </a:r>
            <a:r>
              <a:rPr lang="en-US" sz="24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las </a:t>
            </a:r>
            <a:r>
              <a:rPr lang="en-US" sz="240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actividades</a:t>
            </a:r>
            <a:r>
              <a:rPr lang="en-US" sz="24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lang="en-US" sz="240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decisiones</a:t>
            </a:r>
            <a:r>
              <a:rPr lang="en-US" sz="24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lang="en-US" sz="240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eventos</a:t>
            </a:r>
            <a:r>
              <a:rPr lang="en-US" sz="24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dentro</a:t>
            </a:r>
            <a:r>
              <a:rPr lang="en-US" sz="24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de un </a:t>
            </a:r>
            <a:r>
              <a:rPr lang="en-US" sz="240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proceso</a:t>
            </a:r>
            <a:r>
              <a:rPr lang="en-US" sz="24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. </a:t>
            </a:r>
            <a:br>
              <a:rPr lang="en-US" sz="24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40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Agregar</a:t>
            </a:r>
            <a:r>
              <a:rPr lang="en-US" sz="24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referencia</a:t>
            </a:r>
            <a:r>
              <a:rPr lang="en-US" sz="24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al link html</a:t>
            </a:r>
          </a:p>
        </p:txBody>
      </p:sp>
      <p:pic>
        <p:nvPicPr>
          <p:cNvPr id="10" name="Imagen 9" descr="Diagrama&#10;&#10;El contenido generado por IA puede ser incorrecto.">
            <a:extLst>
              <a:ext uri="{FF2B5EF4-FFF2-40B4-BE49-F238E27FC236}">
                <a16:creationId xmlns:a16="http://schemas.microsoft.com/office/drawing/2014/main" id="{D30CB31B-52D1-7F0D-A33E-046DB28E35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2109363"/>
            <a:ext cx="9220200" cy="11077996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6991566" y="326087"/>
            <a:ext cx="5496659" cy="1112344"/>
            <a:chOff x="0" y="0"/>
            <a:chExt cx="7328879" cy="148312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7328880" cy="1483126"/>
            </a:xfrm>
            <a:custGeom>
              <a:avLst/>
              <a:gdLst/>
              <a:ahLst/>
              <a:cxnLst/>
              <a:rect l="l" t="t" r="r" b="b"/>
              <a:pathLst>
                <a:path w="7328880" h="1483126">
                  <a:moveTo>
                    <a:pt x="0" y="0"/>
                  </a:moveTo>
                  <a:lnTo>
                    <a:pt x="7328880" y="0"/>
                  </a:lnTo>
                  <a:lnTo>
                    <a:pt x="7328880" y="1483126"/>
                  </a:lnTo>
                  <a:lnTo>
                    <a:pt x="0" y="148312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38100"/>
              <a:ext cx="7328879" cy="1445026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4860"/>
                </a:lnSpc>
              </a:pPr>
              <a:r>
                <a:rPr lang="en-US" sz="4500" b="1">
                  <a:solidFill>
                    <a:srgbClr val="4D4D4C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Casos de uso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3965512" y="2723730"/>
            <a:ext cx="3881470" cy="1112344"/>
            <a:chOff x="0" y="0"/>
            <a:chExt cx="5175293" cy="148312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175294" cy="1483126"/>
            </a:xfrm>
            <a:custGeom>
              <a:avLst/>
              <a:gdLst/>
              <a:ahLst/>
              <a:cxnLst/>
              <a:rect l="l" t="t" r="r" b="b"/>
              <a:pathLst>
                <a:path w="5175294" h="1483126">
                  <a:moveTo>
                    <a:pt x="0" y="0"/>
                  </a:moveTo>
                  <a:lnTo>
                    <a:pt x="5175294" y="0"/>
                  </a:lnTo>
                  <a:lnTo>
                    <a:pt x="5175294" y="1483126"/>
                  </a:lnTo>
                  <a:lnTo>
                    <a:pt x="0" y="148312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38100"/>
              <a:ext cx="5175293" cy="1445026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4860"/>
                </a:lnSpc>
              </a:pPr>
              <a:r>
                <a:rPr lang="en-US" sz="4500" b="1" dirty="0" err="1">
                  <a:solidFill>
                    <a:srgbClr val="4D4D4C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Cliente</a:t>
              </a:r>
              <a:endParaRPr lang="en-US" sz="4500" b="1" dirty="0">
                <a:solidFill>
                  <a:srgbClr val="4D4D4C"/>
                </a:solidFill>
                <a:latin typeface="Work Sans Bold"/>
                <a:ea typeface="Work Sans Bold"/>
                <a:cs typeface="Work Sans Bold"/>
                <a:sym typeface="Work Sans Bold"/>
              </a:endParaRPr>
            </a:p>
          </p:txBody>
        </p:sp>
      </p:grpSp>
      <p:sp>
        <p:nvSpPr>
          <p:cNvPr id="10" name="Freeform 10"/>
          <p:cNvSpPr/>
          <p:nvPr/>
        </p:nvSpPr>
        <p:spPr>
          <a:xfrm>
            <a:off x="2672951" y="3320803"/>
            <a:ext cx="4716831" cy="6285477"/>
          </a:xfrm>
          <a:custGeom>
            <a:avLst/>
            <a:gdLst/>
            <a:ahLst/>
            <a:cxnLst/>
            <a:rect l="l" t="t" r="r" b="b"/>
            <a:pathLst>
              <a:path w="4716831" h="6285477">
                <a:moveTo>
                  <a:pt x="0" y="0"/>
                </a:moveTo>
                <a:lnTo>
                  <a:pt x="4716831" y="0"/>
                </a:lnTo>
                <a:lnTo>
                  <a:pt x="4716831" y="6285477"/>
                </a:lnTo>
                <a:lnTo>
                  <a:pt x="0" y="628547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4464108" y="3995797"/>
            <a:ext cx="1134517" cy="1134517"/>
          </a:xfrm>
          <a:custGeom>
            <a:avLst/>
            <a:gdLst/>
            <a:ahLst/>
            <a:cxnLst/>
            <a:rect l="l" t="t" r="r" b="b"/>
            <a:pathLst>
              <a:path w="1134517" h="1134517">
                <a:moveTo>
                  <a:pt x="0" y="0"/>
                </a:moveTo>
                <a:lnTo>
                  <a:pt x="1134517" y="0"/>
                </a:lnTo>
                <a:lnTo>
                  <a:pt x="1134517" y="1134517"/>
                </a:lnTo>
                <a:lnTo>
                  <a:pt x="0" y="113451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1899985" y="1307126"/>
            <a:ext cx="13804545" cy="12784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60"/>
              </a:lnSpc>
            </a:pPr>
            <a:r>
              <a:rPr lang="en-US" sz="2400" b="1" i="1" dirty="0">
                <a:solidFill>
                  <a:srgbClr val="000000"/>
                </a:solidFill>
                <a:latin typeface="Open Sans Bold Italics"/>
                <a:ea typeface="Open Sans Bold Italics"/>
                <a:cs typeface="Open Sans Bold Italics"/>
                <a:sym typeface="Open Sans Bold Italics"/>
              </a:rPr>
              <a:t>Un </a:t>
            </a:r>
            <a:r>
              <a:rPr lang="en-US" sz="2400" b="1" i="1" dirty="0" err="1">
                <a:solidFill>
                  <a:srgbClr val="000000"/>
                </a:solidFill>
                <a:latin typeface="Open Sans Bold Italics"/>
                <a:ea typeface="Open Sans Bold Italics"/>
                <a:cs typeface="Open Sans Bold Italics"/>
                <a:sym typeface="Open Sans Bold Italics"/>
              </a:rPr>
              <a:t>caso</a:t>
            </a:r>
            <a:r>
              <a:rPr lang="en-US" sz="2400" b="1" i="1" dirty="0">
                <a:solidFill>
                  <a:srgbClr val="000000"/>
                </a:solidFill>
                <a:latin typeface="Open Sans Bold Italics"/>
                <a:ea typeface="Open Sans Bold Italics"/>
                <a:cs typeface="Open Sans Bold Italics"/>
                <a:sym typeface="Open Sans Bold Italics"/>
              </a:rPr>
              <a:t> de </a:t>
            </a:r>
            <a:r>
              <a:rPr lang="en-US" sz="2400" b="1" i="1" dirty="0" err="1">
                <a:solidFill>
                  <a:srgbClr val="000000"/>
                </a:solidFill>
                <a:latin typeface="Open Sans Bold Italics"/>
                <a:ea typeface="Open Sans Bold Italics"/>
                <a:cs typeface="Open Sans Bold Italics"/>
                <a:sym typeface="Open Sans Bold Italics"/>
              </a:rPr>
              <a:t>uso</a:t>
            </a:r>
            <a:r>
              <a:rPr lang="en-US" sz="2400" b="1" i="1" dirty="0">
                <a:solidFill>
                  <a:srgbClr val="000000"/>
                </a:solidFill>
                <a:latin typeface="Open Sans Bold Italics"/>
                <a:ea typeface="Open Sans Bold Italics"/>
                <a:cs typeface="Open Sans Bold Italics"/>
                <a:sym typeface="Open Sans Bold Italics"/>
              </a:rPr>
              <a:t> describe </a:t>
            </a:r>
            <a:r>
              <a:rPr lang="en-US" sz="2400" b="1" i="1" dirty="0" err="1">
                <a:solidFill>
                  <a:srgbClr val="000000"/>
                </a:solidFill>
                <a:latin typeface="Open Sans Bold Italics"/>
                <a:ea typeface="Open Sans Bold Italics"/>
                <a:cs typeface="Open Sans Bold Italics"/>
                <a:sym typeface="Open Sans Bold Italics"/>
              </a:rPr>
              <a:t>una</a:t>
            </a:r>
            <a:r>
              <a:rPr lang="en-US" sz="2400" b="1" i="1" dirty="0">
                <a:solidFill>
                  <a:srgbClr val="000000"/>
                </a:solidFill>
                <a:latin typeface="Open Sans Bold Italics"/>
                <a:ea typeface="Open Sans Bold Italics"/>
                <a:cs typeface="Open Sans Bold Italics"/>
                <a:sym typeface="Open Sans Bold Italics"/>
              </a:rPr>
              <a:t> </a:t>
            </a:r>
            <a:r>
              <a:rPr lang="en-US" sz="2400" b="1" i="1" dirty="0" err="1">
                <a:solidFill>
                  <a:srgbClr val="000000"/>
                </a:solidFill>
                <a:latin typeface="Open Sans Bold Italics"/>
                <a:ea typeface="Open Sans Bold Italics"/>
                <a:cs typeface="Open Sans Bold Italics"/>
                <a:sym typeface="Open Sans Bold Italics"/>
              </a:rPr>
              <a:t>acción</a:t>
            </a:r>
            <a:r>
              <a:rPr lang="en-US" sz="2400" b="1" i="1" dirty="0">
                <a:solidFill>
                  <a:srgbClr val="000000"/>
                </a:solidFill>
                <a:latin typeface="Open Sans Bold Italics"/>
                <a:ea typeface="Open Sans Bold Italics"/>
                <a:cs typeface="Open Sans Bold Italics"/>
                <a:sym typeface="Open Sans Bold Italics"/>
              </a:rPr>
              <a:t> que un </a:t>
            </a:r>
            <a:r>
              <a:rPr lang="en-US" sz="2400" b="1" i="1" dirty="0" err="1">
                <a:solidFill>
                  <a:srgbClr val="000000"/>
                </a:solidFill>
                <a:latin typeface="Open Sans Bold Italics"/>
                <a:ea typeface="Open Sans Bold Italics"/>
                <a:cs typeface="Open Sans Bold Italics"/>
                <a:sym typeface="Open Sans Bold Italics"/>
              </a:rPr>
              <a:t>usuario</a:t>
            </a:r>
            <a:r>
              <a:rPr lang="en-US" sz="2400" b="1" i="1" dirty="0">
                <a:solidFill>
                  <a:srgbClr val="000000"/>
                </a:solidFill>
                <a:latin typeface="Open Sans Bold Italics"/>
                <a:ea typeface="Open Sans Bold Italics"/>
                <a:cs typeface="Open Sans Bold Italics"/>
                <a:sym typeface="Open Sans Bold Italics"/>
              </a:rPr>
              <a:t> </a:t>
            </a:r>
            <a:r>
              <a:rPr lang="en-US" sz="2400" b="1" i="1" dirty="0" err="1">
                <a:solidFill>
                  <a:srgbClr val="000000"/>
                </a:solidFill>
                <a:latin typeface="Open Sans Bold Italics"/>
                <a:ea typeface="Open Sans Bold Italics"/>
                <a:cs typeface="Open Sans Bold Italics"/>
                <a:sym typeface="Open Sans Bold Italics"/>
              </a:rPr>
              <a:t>puede</a:t>
            </a:r>
            <a:r>
              <a:rPr lang="en-US" sz="2400" b="1" i="1" dirty="0">
                <a:solidFill>
                  <a:srgbClr val="000000"/>
                </a:solidFill>
                <a:latin typeface="Open Sans Bold Italics"/>
                <a:ea typeface="Open Sans Bold Italics"/>
                <a:cs typeface="Open Sans Bold Italics"/>
                <a:sym typeface="Open Sans Bold Italics"/>
              </a:rPr>
              <a:t> </a:t>
            </a:r>
            <a:r>
              <a:rPr lang="en-US" sz="2400" b="1" i="1" dirty="0" err="1">
                <a:solidFill>
                  <a:srgbClr val="000000"/>
                </a:solidFill>
                <a:latin typeface="Open Sans Bold Italics"/>
                <a:ea typeface="Open Sans Bold Italics"/>
                <a:cs typeface="Open Sans Bold Italics"/>
                <a:sym typeface="Open Sans Bold Italics"/>
              </a:rPr>
              <a:t>hacer</a:t>
            </a:r>
            <a:r>
              <a:rPr lang="en-US" sz="2400" b="1" i="1" dirty="0">
                <a:solidFill>
                  <a:srgbClr val="000000"/>
                </a:solidFill>
                <a:latin typeface="Open Sans Bold Italics"/>
                <a:ea typeface="Open Sans Bold Italics"/>
                <a:cs typeface="Open Sans Bold Italics"/>
                <a:sym typeface="Open Sans Bold Italics"/>
              </a:rPr>
              <a:t> </a:t>
            </a:r>
            <a:r>
              <a:rPr lang="en-US" sz="2400" b="1" i="1" dirty="0" err="1">
                <a:solidFill>
                  <a:srgbClr val="000000"/>
                </a:solidFill>
                <a:latin typeface="Open Sans Bold Italics"/>
                <a:ea typeface="Open Sans Bold Italics"/>
                <a:cs typeface="Open Sans Bold Italics"/>
                <a:sym typeface="Open Sans Bold Italics"/>
              </a:rPr>
              <a:t>en</a:t>
            </a:r>
            <a:r>
              <a:rPr lang="en-US" sz="2400" b="1" i="1" dirty="0">
                <a:solidFill>
                  <a:srgbClr val="000000"/>
                </a:solidFill>
                <a:latin typeface="Open Sans Bold Italics"/>
                <a:ea typeface="Open Sans Bold Italics"/>
                <a:cs typeface="Open Sans Bold Italics"/>
                <a:sym typeface="Open Sans Bold Italics"/>
              </a:rPr>
              <a:t> un </a:t>
            </a:r>
            <a:r>
              <a:rPr lang="en-US" sz="2400" b="1" i="1" dirty="0" err="1">
                <a:solidFill>
                  <a:srgbClr val="000000"/>
                </a:solidFill>
                <a:latin typeface="Open Sans Bold Italics"/>
                <a:ea typeface="Open Sans Bold Italics"/>
                <a:cs typeface="Open Sans Bold Italics"/>
                <a:sym typeface="Open Sans Bold Italics"/>
              </a:rPr>
              <a:t>sistema</a:t>
            </a:r>
            <a:r>
              <a:rPr lang="en-US" sz="24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, </a:t>
            </a:r>
            <a:r>
              <a:rPr lang="en-US" sz="240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en</a:t>
            </a:r>
            <a:r>
              <a:rPr lang="en-US" sz="24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este</a:t>
            </a:r>
            <a:r>
              <a:rPr lang="en-US" sz="24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caso</a:t>
            </a:r>
            <a:r>
              <a:rPr lang="en-US" sz="24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el</a:t>
            </a:r>
            <a:r>
              <a:rPr lang="en-US" sz="24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actor </a:t>
            </a:r>
            <a:r>
              <a:rPr lang="en-US" sz="240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cliente</a:t>
            </a:r>
            <a:r>
              <a:rPr lang="en-US" sz="24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, es </a:t>
            </a:r>
            <a:r>
              <a:rPr lang="en-US" sz="240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aquella</a:t>
            </a:r>
            <a:r>
              <a:rPr lang="en-US" sz="24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persona que </a:t>
            </a:r>
            <a:r>
              <a:rPr lang="en-US" sz="240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puede</a:t>
            </a:r>
            <a:r>
              <a:rPr lang="en-US" sz="24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acceder a </a:t>
            </a:r>
            <a:r>
              <a:rPr lang="en-US" sz="240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su</a:t>
            </a:r>
            <a:r>
              <a:rPr lang="en-US" sz="24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perfil</a:t>
            </a:r>
            <a:r>
              <a:rPr lang="en-US" sz="24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dentro</a:t>
            </a:r>
            <a:r>
              <a:rPr lang="en-US" sz="24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de la web y </a:t>
            </a:r>
            <a:r>
              <a:rPr lang="en-US" sz="240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realizar</a:t>
            </a:r>
            <a:r>
              <a:rPr lang="en-US" sz="24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las </a:t>
            </a:r>
            <a:r>
              <a:rPr lang="en-US" sz="240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reservas</a:t>
            </a:r>
            <a:r>
              <a:rPr lang="en-US" sz="24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de mesa, </a:t>
            </a:r>
            <a:r>
              <a:rPr lang="en-US" sz="240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eventos</a:t>
            </a:r>
            <a:r>
              <a:rPr lang="en-US" sz="24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y </a:t>
            </a:r>
            <a:r>
              <a:rPr lang="en-US" sz="240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platos</a:t>
            </a:r>
            <a:r>
              <a:rPr lang="en-US" sz="24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que </a:t>
            </a:r>
            <a:r>
              <a:rPr lang="en-US" sz="240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desea</a:t>
            </a:r>
            <a:r>
              <a:rPr lang="en-US" sz="24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</a:p>
        </p:txBody>
      </p:sp>
      <p:sp>
        <p:nvSpPr>
          <p:cNvPr id="13" name="Freeform 13"/>
          <p:cNvSpPr/>
          <p:nvPr/>
        </p:nvSpPr>
        <p:spPr>
          <a:xfrm>
            <a:off x="7830219" y="5834227"/>
            <a:ext cx="902951" cy="902951"/>
          </a:xfrm>
          <a:custGeom>
            <a:avLst/>
            <a:gdLst/>
            <a:ahLst/>
            <a:cxnLst/>
            <a:rect l="l" t="t" r="r" b="b"/>
            <a:pathLst>
              <a:path w="902951" h="902951">
                <a:moveTo>
                  <a:pt x="0" y="0"/>
                </a:moveTo>
                <a:lnTo>
                  <a:pt x="902951" y="0"/>
                </a:lnTo>
                <a:lnTo>
                  <a:pt x="902951" y="902951"/>
                </a:lnTo>
                <a:lnTo>
                  <a:pt x="0" y="90295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TextBox 14"/>
          <p:cNvSpPr txBox="1"/>
          <p:nvPr/>
        </p:nvSpPr>
        <p:spPr>
          <a:xfrm>
            <a:off x="3301382" y="5463689"/>
            <a:ext cx="3459970" cy="2530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90"/>
              </a:lnSpc>
            </a:pPr>
            <a:r>
              <a:rPr lang="en-US" sz="2850" b="1" dirty="0">
                <a:latin typeface="Open Sans Bold"/>
                <a:ea typeface="Open Sans Bold"/>
                <a:cs typeface="Open Sans Bold"/>
                <a:sym typeface="Open Sans Bold"/>
              </a:rPr>
              <a:t>Tiene </a:t>
            </a:r>
            <a:r>
              <a:rPr lang="en-US" sz="2850" b="1" dirty="0" err="1">
                <a:latin typeface="Open Sans Bold"/>
                <a:ea typeface="Open Sans Bold"/>
                <a:cs typeface="Open Sans Bold"/>
                <a:sym typeface="Open Sans Bold"/>
              </a:rPr>
              <a:t>acceso</a:t>
            </a:r>
            <a:r>
              <a:rPr lang="en-US" sz="2850" b="1" dirty="0">
                <a:latin typeface="Open Sans Bold"/>
                <a:ea typeface="Open Sans Bold"/>
                <a:cs typeface="Open Sans Bold"/>
                <a:sym typeface="Open Sans Bold"/>
              </a:rPr>
              <a:t> a la gestion de </a:t>
            </a:r>
            <a:r>
              <a:rPr lang="en-US" sz="2850" b="1" dirty="0" err="1">
                <a:latin typeface="Open Sans Bold"/>
                <a:ea typeface="Open Sans Bold"/>
                <a:cs typeface="Open Sans Bold"/>
                <a:sym typeface="Open Sans Bold"/>
              </a:rPr>
              <a:t>reservas</a:t>
            </a:r>
            <a:r>
              <a:rPr lang="en-US" sz="2850" b="1" dirty="0">
                <a:latin typeface="Open Sans Bold"/>
                <a:ea typeface="Open Sans Bold"/>
                <a:cs typeface="Open Sans Bold"/>
                <a:sym typeface="Open Sans Bold"/>
              </a:rPr>
              <a:t>, </a:t>
            </a:r>
            <a:r>
              <a:rPr lang="en-US" sz="2850" b="1" dirty="0" err="1">
                <a:latin typeface="Open Sans Bold"/>
                <a:ea typeface="Open Sans Bold"/>
                <a:cs typeface="Open Sans Bold"/>
                <a:sym typeface="Open Sans Bold"/>
              </a:rPr>
              <a:t>ver</a:t>
            </a:r>
            <a:r>
              <a:rPr lang="en-US" sz="2850" b="1" dirty="0"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2850" b="1" dirty="0" err="1">
                <a:latin typeface="Open Sans Bold"/>
                <a:ea typeface="Open Sans Bold"/>
                <a:cs typeface="Open Sans Bold"/>
                <a:sym typeface="Open Sans Bold"/>
              </a:rPr>
              <a:t>el</a:t>
            </a:r>
            <a:r>
              <a:rPr lang="en-US" sz="2850" b="1" dirty="0">
                <a:latin typeface="Open Sans Bold"/>
                <a:ea typeface="Open Sans Bold"/>
                <a:cs typeface="Open Sans Bold"/>
                <a:sym typeface="Open Sans Bold"/>
              </a:rPr>
              <a:t> menu, </a:t>
            </a:r>
            <a:r>
              <a:rPr lang="en-US" sz="2850" b="1" dirty="0" err="1">
                <a:latin typeface="Open Sans Bold"/>
                <a:ea typeface="Open Sans Bold"/>
                <a:cs typeface="Open Sans Bold"/>
                <a:sym typeface="Open Sans Bold"/>
              </a:rPr>
              <a:t>editar</a:t>
            </a:r>
            <a:r>
              <a:rPr lang="en-US" sz="2850" b="1" dirty="0"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2850" b="1" dirty="0" err="1">
                <a:latin typeface="Open Sans Bold"/>
                <a:ea typeface="Open Sans Bold"/>
                <a:cs typeface="Open Sans Bold"/>
                <a:sym typeface="Open Sans Bold"/>
              </a:rPr>
              <a:t>su</a:t>
            </a:r>
            <a:r>
              <a:rPr lang="en-US" sz="2850" b="1" dirty="0"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2850" b="1" dirty="0" err="1">
                <a:latin typeface="Open Sans Bold"/>
                <a:ea typeface="Open Sans Bold"/>
                <a:cs typeface="Open Sans Bold"/>
                <a:sym typeface="Open Sans Bold"/>
              </a:rPr>
              <a:t>perfil</a:t>
            </a:r>
            <a:endParaRPr lang="en-US" sz="2850" b="1" dirty="0">
              <a:latin typeface="Open Sans Bold"/>
              <a:ea typeface="Open Sans Bold"/>
              <a:cs typeface="Open Sans Bold"/>
              <a:sym typeface="Open Sans Bold"/>
            </a:endParaRPr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B056E8F1-2AAC-8D83-F130-2AB2997DB2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92253" y="2542649"/>
            <a:ext cx="8023247" cy="712725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7479458" y="403707"/>
            <a:ext cx="5496659" cy="1112344"/>
            <a:chOff x="0" y="0"/>
            <a:chExt cx="7328879" cy="148312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7328880" cy="1483126"/>
            </a:xfrm>
            <a:custGeom>
              <a:avLst/>
              <a:gdLst/>
              <a:ahLst/>
              <a:cxnLst/>
              <a:rect l="l" t="t" r="r" b="b"/>
              <a:pathLst>
                <a:path w="7328880" h="1483126">
                  <a:moveTo>
                    <a:pt x="0" y="0"/>
                  </a:moveTo>
                  <a:lnTo>
                    <a:pt x="7328880" y="0"/>
                  </a:lnTo>
                  <a:lnTo>
                    <a:pt x="7328880" y="1483126"/>
                  </a:lnTo>
                  <a:lnTo>
                    <a:pt x="0" y="148312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38100"/>
              <a:ext cx="7328879" cy="1445026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4860"/>
                </a:lnSpc>
              </a:pPr>
              <a:r>
                <a:rPr lang="en-US" sz="4500" b="1">
                  <a:solidFill>
                    <a:srgbClr val="4D4D4C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Casos de uso</a:t>
              </a:r>
            </a:p>
          </p:txBody>
        </p:sp>
      </p:grpSp>
      <p:sp>
        <p:nvSpPr>
          <p:cNvPr id="7" name="Freeform 7"/>
          <p:cNvSpPr/>
          <p:nvPr/>
        </p:nvSpPr>
        <p:spPr>
          <a:xfrm>
            <a:off x="1674887" y="3152536"/>
            <a:ext cx="4716831" cy="6285477"/>
          </a:xfrm>
          <a:custGeom>
            <a:avLst/>
            <a:gdLst/>
            <a:ahLst/>
            <a:cxnLst/>
            <a:rect l="l" t="t" r="r" b="b"/>
            <a:pathLst>
              <a:path w="4716831" h="6285477">
                <a:moveTo>
                  <a:pt x="0" y="0"/>
                </a:moveTo>
                <a:lnTo>
                  <a:pt x="4716831" y="0"/>
                </a:lnTo>
                <a:lnTo>
                  <a:pt x="4716831" y="6285477"/>
                </a:lnTo>
                <a:lnTo>
                  <a:pt x="0" y="628547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8" name="Group 8"/>
          <p:cNvGrpSpPr/>
          <p:nvPr/>
        </p:nvGrpSpPr>
        <p:grpSpPr>
          <a:xfrm>
            <a:off x="1256540" y="2360923"/>
            <a:ext cx="5525093" cy="1362912"/>
            <a:chOff x="-37911" y="0"/>
            <a:chExt cx="7366791" cy="181721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7328880" cy="1483126"/>
            </a:xfrm>
            <a:custGeom>
              <a:avLst/>
              <a:gdLst/>
              <a:ahLst/>
              <a:cxnLst/>
              <a:rect l="l" t="t" r="r" b="b"/>
              <a:pathLst>
                <a:path w="7328880" h="1483126">
                  <a:moveTo>
                    <a:pt x="0" y="0"/>
                  </a:moveTo>
                  <a:lnTo>
                    <a:pt x="7328880" y="0"/>
                  </a:lnTo>
                  <a:lnTo>
                    <a:pt x="7328880" y="1483126"/>
                  </a:lnTo>
                  <a:lnTo>
                    <a:pt x="0" y="148312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-37911" y="372191"/>
              <a:ext cx="7328879" cy="1445026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4860"/>
                </a:lnSpc>
              </a:pPr>
              <a:r>
                <a:rPr lang="en-US" sz="4500" b="1" dirty="0" err="1">
                  <a:solidFill>
                    <a:srgbClr val="4D4D4C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Empleado</a:t>
              </a:r>
              <a:endParaRPr lang="en-US" sz="4500" b="1" dirty="0">
                <a:solidFill>
                  <a:srgbClr val="4D4D4C"/>
                </a:solidFill>
                <a:latin typeface="Work Sans Bold"/>
                <a:ea typeface="Work Sans Bold"/>
                <a:cs typeface="Work Sans Bold"/>
                <a:sym typeface="Work Sans Bold"/>
              </a:endParaRP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003613" y="1410947"/>
            <a:ext cx="15399269" cy="842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60"/>
              </a:lnSpc>
            </a:pPr>
            <a:r>
              <a:rPr lang="en-US" sz="24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El actor </a:t>
            </a:r>
            <a:r>
              <a:rPr lang="en-US" sz="240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asesor</a:t>
            </a:r>
            <a:r>
              <a:rPr lang="en-US" sz="24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dentro</a:t>
            </a:r>
            <a:r>
              <a:rPr lang="en-US" sz="24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de software </a:t>
            </a:r>
            <a:r>
              <a:rPr lang="en-US" sz="240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tendra</a:t>
            </a:r>
            <a:r>
              <a:rPr lang="en-US" sz="24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la </a:t>
            </a:r>
            <a:r>
              <a:rPr lang="en-US" sz="240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capacidad</a:t>
            </a:r>
            <a:r>
              <a:rPr lang="en-US" sz="24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de </a:t>
            </a:r>
            <a:r>
              <a:rPr lang="en-US" sz="240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validar</a:t>
            </a:r>
            <a:r>
              <a:rPr lang="en-US" sz="24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las </a:t>
            </a:r>
            <a:r>
              <a:rPr lang="en-US" sz="240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reservas</a:t>
            </a:r>
            <a:r>
              <a:rPr lang="en-US" sz="24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realizadas</a:t>
            </a:r>
            <a:r>
              <a:rPr lang="en-US" sz="24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y de ser </a:t>
            </a:r>
            <a:r>
              <a:rPr lang="en-US" sz="240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necesario</a:t>
            </a:r>
            <a:r>
              <a:rPr lang="en-US" sz="24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modificar</a:t>
            </a:r>
            <a:r>
              <a:rPr lang="en-US" sz="24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datos</a:t>
            </a:r>
            <a:r>
              <a:rPr lang="en-US" sz="24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de las </a:t>
            </a:r>
            <a:r>
              <a:rPr lang="en-US" sz="240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reservas</a:t>
            </a:r>
            <a:r>
              <a:rPr lang="en-US" sz="24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(hora, </a:t>
            </a:r>
            <a:r>
              <a:rPr lang="en-US" sz="240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fecha</a:t>
            </a:r>
            <a:r>
              <a:rPr lang="en-US" sz="24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lang="en-US" sz="240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cancelación</a:t>
            </a:r>
            <a:r>
              <a:rPr lang="en-US" sz="24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lang="en-US" sz="240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reasignación</a:t>
            </a:r>
            <a:r>
              <a:rPr lang="en-US" sz="24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). </a:t>
            </a:r>
          </a:p>
        </p:txBody>
      </p:sp>
      <p:sp>
        <p:nvSpPr>
          <p:cNvPr id="13" name="Freeform 13"/>
          <p:cNvSpPr/>
          <p:nvPr/>
        </p:nvSpPr>
        <p:spPr>
          <a:xfrm>
            <a:off x="6781632" y="5662068"/>
            <a:ext cx="902951" cy="902951"/>
          </a:xfrm>
          <a:custGeom>
            <a:avLst/>
            <a:gdLst/>
            <a:ahLst/>
            <a:cxnLst/>
            <a:rect l="l" t="t" r="r" b="b"/>
            <a:pathLst>
              <a:path w="902951" h="902951">
                <a:moveTo>
                  <a:pt x="0" y="0"/>
                </a:moveTo>
                <a:lnTo>
                  <a:pt x="902951" y="0"/>
                </a:lnTo>
                <a:lnTo>
                  <a:pt x="902951" y="902951"/>
                </a:lnTo>
                <a:lnTo>
                  <a:pt x="0" y="90295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TextBox 14"/>
          <p:cNvSpPr txBox="1"/>
          <p:nvPr/>
        </p:nvSpPr>
        <p:spPr>
          <a:xfrm>
            <a:off x="2303317" y="5013363"/>
            <a:ext cx="3459970" cy="20179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90"/>
              </a:lnSpc>
            </a:pPr>
            <a:r>
              <a:rPr lang="en-US" sz="2850" b="1" dirty="0">
                <a:latin typeface="Open Sans Bold"/>
                <a:ea typeface="Open Sans Bold"/>
                <a:cs typeface="Open Sans Bold"/>
                <a:sym typeface="Open Sans Bold"/>
              </a:rPr>
              <a:t>Tiene </a:t>
            </a:r>
            <a:r>
              <a:rPr lang="en-US" sz="2850" b="1" dirty="0" err="1">
                <a:latin typeface="Open Sans Bold"/>
                <a:ea typeface="Open Sans Bold"/>
                <a:cs typeface="Open Sans Bold"/>
                <a:sym typeface="Open Sans Bold"/>
              </a:rPr>
              <a:t>acceso</a:t>
            </a:r>
            <a:r>
              <a:rPr lang="en-US" sz="2850" b="1" dirty="0">
                <a:latin typeface="Open Sans Bold"/>
                <a:ea typeface="Open Sans Bold"/>
                <a:cs typeface="Open Sans Bold"/>
                <a:sym typeface="Open Sans Bold"/>
              </a:rPr>
              <a:t> a </a:t>
            </a:r>
            <a:r>
              <a:rPr lang="en-US" sz="2850" b="1" dirty="0" err="1">
                <a:latin typeface="Open Sans Bold"/>
                <a:ea typeface="Open Sans Bold"/>
                <a:cs typeface="Open Sans Bold"/>
                <a:sym typeface="Open Sans Bold"/>
              </a:rPr>
              <a:t>ver</a:t>
            </a:r>
            <a:r>
              <a:rPr lang="en-US" sz="2850" b="1" dirty="0"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2850" b="1" dirty="0" err="1">
                <a:latin typeface="Open Sans Bold"/>
                <a:ea typeface="Open Sans Bold"/>
                <a:cs typeface="Open Sans Bold"/>
                <a:sym typeface="Open Sans Bold"/>
              </a:rPr>
              <a:t>reservas</a:t>
            </a:r>
            <a:r>
              <a:rPr lang="en-US" sz="2850" b="1" dirty="0"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2850" b="1" dirty="0" err="1">
                <a:latin typeface="Open Sans Bold"/>
                <a:ea typeface="Open Sans Bold"/>
                <a:cs typeface="Open Sans Bold"/>
                <a:sym typeface="Open Sans Bold"/>
              </a:rPr>
              <a:t>hechas</a:t>
            </a:r>
            <a:r>
              <a:rPr lang="en-US" sz="2850" b="1" dirty="0">
                <a:latin typeface="Open Sans Bold"/>
                <a:ea typeface="Open Sans Bold"/>
                <a:cs typeface="Open Sans Bold"/>
                <a:sym typeface="Open Sans Bold"/>
              </a:rPr>
              <a:t>, </a:t>
            </a:r>
            <a:r>
              <a:rPr lang="en-US" sz="2850" b="1" dirty="0" err="1">
                <a:latin typeface="Open Sans Bold"/>
                <a:ea typeface="Open Sans Bold"/>
                <a:cs typeface="Open Sans Bold"/>
                <a:sym typeface="Open Sans Bold"/>
              </a:rPr>
              <a:t>modificar</a:t>
            </a:r>
            <a:r>
              <a:rPr lang="en-US" sz="2850" b="1" dirty="0"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2850" b="1" dirty="0" err="1">
                <a:latin typeface="Open Sans Bold"/>
                <a:ea typeface="Open Sans Bold"/>
                <a:cs typeface="Open Sans Bold"/>
                <a:sym typeface="Open Sans Bold"/>
              </a:rPr>
              <a:t>datos</a:t>
            </a:r>
            <a:r>
              <a:rPr lang="en-US" sz="2850" b="1" dirty="0">
                <a:latin typeface="Open Sans Bold"/>
                <a:ea typeface="Open Sans Bold"/>
                <a:cs typeface="Open Sans Bold"/>
                <a:sym typeface="Open Sans Bold"/>
              </a:rPr>
              <a:t> de </a:t>
            </a:r>
            <a:r>
              <a:rPr lang="en-US" sz="2850" b="1" dirty="0" err="1">
                <a:latin typeface="Open Sans Bold"/>
                <a:ea typeface="Open Sans Bold"/>
                <a:cs typeface="Open Sans Bold"/>
                <a:sym typeface="Open Sans Bold"/>
              </a:rPr>
              <a:t>reserva</a:t>
            </a:r>
            <a:r>
              <a:rPr lang="en-US" sz="2850" b="1" dirty="0">
                <a:latin typeface="Open Sans Bold"/>
                <a:ea typeface="Open Sans Bold"/>
                <a:cs typeface="Open Sans Bold"/>
                <a:sym typeface="Open Sans Bold"/>
              </a:rPr>
              <a:t>. </a:t>
            </a:r>
          </a:p>
        </p:txBody>
      </p:sp>
      <p:pic>
        <p:nvPicPr>
          <p:cNvPr id="1026" name="Picture 2" descr="Mesero - Iconos gratis de personas">
            <a:extLst>
              <a:ext uri="{FF2B5EF4-FFF2-40B4-BE49-F238E27FC236}">
                <a16:creationId xmlns:a16="http://schemas.microsoft.com/office/drawing/2014/main" id="{44B532D3-B9F6-3485-A12D-0FE2A53036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4658" y="3626213"/>
            <a:ext cx="1517287" cy="1517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DA9E05C8-52E3-6273-BD97-76DF94DA2A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96415" y="2253422"/>
            <a:ext cx="8850817" cy="7734699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7271616" y="536006"/>
            <a:ext cx="5496659" cy="1112344"/>
            <a:chOff x="0" y="0"/>
            <a:chExt cx="7328879" cy="148312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7328880" cy="1483126"/>
            </a:xfrm>
            <a:custGeom>
              <a:avLst/>
              <a:gdLst/>
              <a:ahLst/>
              <a:cxnLst/>
              <a:rect l="l" t="t" r="r" b="b"/>
              <a:pathLst>
                <a:path w="7328880" h="1483126">
                  <a:moveTo>
                    <a:pt x="0" y="0"/>
                  </a:moveTo>
                  <a:lnTo>
                    <a:pt x="7328880" y="0"/>
                  </a:lnTo>
                  <a:lnTo>
                    <a:pt x="7328880" y="1483126"/>
                  </a:lnTo>
                  <a:lnTo>
                    <a:pt x="0" y="148312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38100"/>
              <a:ext cx="7328879" cy="1445026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4860"/>
                </a:lnSpc>
              </a:pPr>
              <a:r>
                <a:rPr lang="en-US" sz="4500" b="1">
                  <a:solidFill>
                    <a:srgbClr val="4D4D4C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Casos de uso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2051175" y="2415735"/>
            <a:ext cx="5496659" cy="1112344"/>
            <a:chOff x="0" y="0"/>
            <a:chExt cx="7328879" cy="148312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7328880" cy="1483126"/>
            </a:xfrm>
            <a:custGeom>
              <a:avLst/>
              <a:gdLst/>
              <a:ahLst/>
              <a:cxnLst/>
              <a:rect l="l" t="t" r="r" b="b"/>
              <a:pathLst>
                <a:path w="7328880" h="1483126">
                  <a:moveTo>
                    <a:pt x="0" y="0"/>
                  </a:moveTo>
                  <a:lnTo>
                    <a:pt x="7328880" y="0"/>
                  </a:lnTo>
                  <a:lnTo>
                    <a:pt x="7328880" y="1483126"/>
                  </a:lnTo>
                  <a:lnTo>
                    <a:pt x="0" y="148312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38100"/>
              <a:ext cx="7328879" cy="1445026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4860"/>
                </a:lnSpc>
              </a:pPr>
              <a:r>
                <a:rPr lang="en-US" sz="4500" b="1">
                  <a:solidFill>
                    <a:srgbClr val="4D4D4C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Administrador</a:t>
              </a:r>
            </a:p>
          </p:txBody>
        </p:sp>
      </p:grpSp>
      <p:sp>
        <p:nvSpPr>
          <p:cNvPr id="10" name="Freeform 10"/>
          <p:cNvSpPr/>
          <p:nvPr/>
        </p:nvSpPr>
        <p:spPr>
          <a:xfrm>
            <a:off x="2441089" y="3210846"/>
            <a:ext cx="4716831" cy="6285477"/>
          </a:xfrm>
          <a:custGeom>
            <a:avLst/>
            <a:gdLst/>
            <a:ahLst/>
            <a:cxnLst/>
            <a:rect l="l" t="t" r="r" b="b"/>
            <a:pathLst>
              <a:path w="4716831" h="6285477">
                <a:moveTo>
                  <a:pt x="0" y="0"/>
                </a:moveTo>
                <a:lnTo>
                  <a:pt x="4716831" y="0"/>
                </a:lnTo>
                <a:lnTo>
                  <a:pt x="4716831" y="6285477"/>
                </a:lnTo>
                <a:lnTo>
                  <a:pt x="0" y="628547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4325576" y="3803975"/>
            <a:ext cx="1093185" cy="1093185"/>
          </a:xfrm>
          <a:custGeom>
            <a:avLst/>
            <a:gdLst/>
            <a:ahLst/>
            <a:cxnLst/>
            <a:rect l="l" t="t" r="r" b="b"/>
            <a:pathLst>
              <a:path w="1093185" h="1093185">
                <a:moveTo>
                  <a:pt x="0" y="0"/>
                </a:moveTo>
                <a:lnTo>
                  <a:pt x="1093185" y="0"/>
                </a:lnTo>
                <a:lnTo>
                  <a:pt x="1093185" y="1093185"/>
                </a:lnTo>
                <a:lnTo>
                  <a:pt x="0" y="109318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7266221" y="5902108"/>
            <a:ext cx="902951" cy="902951"/>
          </a:xfrm>
          <a:custGeom>
            <a:avLst/>
            <a:gdLst/>
            <a:ahLst/>
            <a:cxnLst/>
            <a:rect l="l" t="t" r="r" b="b"/>
            <a:pathLst>
              <a:path w="902951" h="902951">
                <a:moveTo>
                  <a:pt x="0" y="0"/>
                </a:moveTo>
                <a:lnTo>
                  <a:pt x="902951" y="0"/>
                </a:lnTo>
                <a:lnTo>
                  <a:pt x="902951" y="902951"/>
                </a:lnTo>
                <a:lnTo>
                  <a:pt x="0" y="90295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1277043" y="1743601"/>
            <a:ext cx="16233279" cy="4064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4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El actor </a:t>
            </a:r>
            <a:r>
              <a:rPr lang="en-US" sz="240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administrador</a:t>
            </a:r>
            <a:r>
              <a:rPr lang="en-US" sz="24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gestiona</a:t>
            </a:r>
            <a:r>
              <a:rPr lang="en-US" sz="24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usuarios</a:t>
            </a:r>
            <a:r>
              <a:rPr lang="en-US" sz="24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y </a:t>
            </a:r>
            <a:r>
              <a:rPr lang="en-US" sz="240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reservas</a:t>
            </a:r>
            <a:r>
              <a:rPr lang="en-US" sz="24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haciendo</a:t>
            </a:r>
            <a:r>
              <a:rPr lang="en-US" sz="24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que </a:t>
            </a:r>
            <a:r>
              <a:rPr lang="en-US" sz="240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dichos</a:t>
            </a:r>
            <a:r>
              <a:rPr lang="en-US" sz="24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cambios</a:t>
            </a:r>
            <a:r>
              <a:rPr lang="en-US" sz="24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se </a:t>
            </a:r>
            <a:r>
              <a:rPr lang="en-US" sz="240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vean</a:t>
            </a:r>
            <a:r>
              <a:rPr lang="en-US" sz="24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reflejados</a:t>
            </a:r>
            <a:r>
              <a:rPr lang="en-US" sz="24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en</a:t>
            </a:r>
            <a:r>
              <a:rPr lang="en-US" sz="24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el</a:t>
            </a:r>
            <a:r>
              <a:rPr lang="en-US" sz="24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sistema</a:t>
            </a:r>
            <a:endParaRPr lang="en-US" sz="240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3069519" y="5135285"/>
            <a:ext cx="3459970" cy="3043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90"/>
              </a:lnSpc>
            </a:pPr>
            <a:r>
              <a:rPr lang="en-US" sz="2850" b="1" dirty="0">
                <a:solidFill>
                  <a:srgbClr val="38AA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Tiene </a:t>
            </a:r>
            <a:r>
              <a:rPr lang="en-US" sz="2850" b="1" dirty="0" err="1">
                <a:solidFill>
                  <a:srgbClr val="38AA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acceso</a:t>
            </a:r>
            <a:r>
              <a:rPr lang="en-US" sz="2850" b="1" dirty="0">
                <a:solidFill>
                  <a:srgbClr val="38AA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a Crear/registrar, Actualizar </a:t>
            </a:r>
            <a:r>
              <a:rPr lang="en-US" sz="2850" b="1" dirty="0" err="1">
                <a:solidFill>
                  <a:srgbClr val="38AA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desactivar</a:t>
            </a:r>
            <a:r>
              <a:rPr lang="en-US" sz="2850" b="1" dirty="0">
                <a:solidFill>
                  <a:srgbClr val="38AA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2850" b="1" dirty="0" err="1">
                <a:solidFill>
                  <a:srgbClr val="38AA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usuarios</a:t>
            </a:r>
            <a:r>
              <a:rPr lang="en-US" sz="2850" b="1" dirty="0">
                <a:solidFill>
                  <a:srgbClr val="38AA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, </a:t>
            </a:r>
            <a:r>
              <a:rPr lang="en-US" sz="2850" b="1" dirty="0" err="1">
                <a:solidFill>
                  <a:srgbClr val="38AA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eventos</a:t>
            </a:r>
            <a:r>
              <a:rPr lang="en-US" sz="2850" b="1" dirty="0">
                <a:solidFill>
                  <a:srgbClr val="38AA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,  </a:t>
            </a:r>
            <a:r>
              <a:rPr lang="en-US" sz="2850" b="1" dirty="0" err="1">
                <a:solidFill>
                  <a:srgbClr val="38AA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reservas</a:t>
            </a:r>
            <a:r>
              <a:rPr lang="en-US" sz="2850" b="1" dirty="0">
                <a:solidFill>
                  <a:srgbClr val="38AA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y menu</a:t>
            </a:r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8B429D16-E271-2B3B-0387-52A64BA7DA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84567" y="3210846"/>
            <a:ext cx="9697136" cy="5536183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2577238" y="472528"/>
            <a:ext cx="13133525" cy="1112344"/>
            <a:chOff x="0" y="0"/>
            <a:chExt cx="17511366" cy="148312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7511367" cy="1483126"/>
            </a:xfrm>
            <a:custGeom>
              <a:avLst/>
              <a:gdLst/>
              <a:ahLst/>
              <a:cxnLst/>
              <a:rect l="l" t="t" r="r" b="b"/>
              <a:pathLst>
                <a:path w="17511367" h="1483126">
                  <a:moveTo>
                    <a:pt x="0" y="0"/>
                  </a:moveTo>
                  <a:lnTo>
                    <a:pt x="17511367" y="0"/>
                  </a:lnTo>
                  <a:lnTo>
                    <a:pt x="17511367" y="1483126"/>
                  </a:lnTo>
                  <a:lnTo>
                    <a:pt x="0" y="148312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38100"/>
              <a:ext cx="17511366" cy="1445026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4860"/>
                </a:lnSpc>
              </a:pPr>
              <a:r>
                <a:rPr lang="en-US" sz="4500" b="1">
                  <a:solidFill>
                    <a:srgbClr val="4D4D4C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Diagrama Entidad Relacion (DER)</a:t>
              </a: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3603534" y="1416034"/>
            <a:ext cx="11080933" cy="8153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60"/>
              </a:lnSpc>
            </a:pPr>
            <a:r>
              <a:rPr lang="en-US" sz="240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muestra</a:t>
            </a:r>
            <a:r>
              <a:rPr lang="en-US" sz="24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las </a:t>
            </a:r>
            <a:r>
              <a:rPr lang="en-US" sz="240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entidades</a:t>
            </a:r>
            <a:r>
              <a:rPr lang="en-US" sz="24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principales</a:t>
            </a:r>
            <a:r>
              <a:rPr lang="en-US" sz="24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del </a:t>
            </a:r>
            <a:r>
              <a:rPr lang="en-US" sz="240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sistema</a:t>
            </a:r>
            <a:r>
              <a:rPr lang="en-US" sz="24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, sus </a:t>
            </a:r>
            <a:r>
              <a:rPr lang="en-US" sz="240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atributos</a:t>
            </a:r>
            <a:r>
              <a:rPr lang="en-US" sz="24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y las </a:t>
            </a:r>
            <a:r>
              <a:rPr lang="en-US" sz="240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relaciones</a:t>
            </a:r>
            <a:r>
              <a:rPr lang="en-US" sz="24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entre </a:t>
            </a:r>
            <a:r>
              <a:rPr lang="en-US" sz="240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ellas</a:t>
            </a:r>
            <a:r>
              <a:rPr lang="en-US" sz="24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lang="en-US" sz="240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facilitando</a:t>
            </a:r>
            <a:r>
              <a:rPr lang="en-US" sz="24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el</a:t>
            </a:r>
            <a:r>
              <a:rPr lang="en-US" sz="24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diseño</a:t>
            </a:r>
            <a:r>
              <a:rPr lang="en-US" sz="24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estructurado</a:t>
            </a:r>
            <a:r>
              <a:rPr lang="en-US" sz="24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de la base de </a:t>
            </a:r>
            <a:r>
              <a:rPr lang="en-US" sz="240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datos</a:t>
            </a:r>
            <a:r>
              <a:rPr lang="en-US" sz="24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DA2C69EA-A65B-53CA-D123-57A0AF7FD2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2267" y="2231373"/>
            <a:ext cx="11277600" cy="7629641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7087739" y="472528"/>
            <a:ext cx="5289102" cy="1112344"/>
            <a:chOff x="0" y="0"/>
            <a:chExt cx="7052136" cy="148312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7052136" cy="1483126"/>
            </a:xfrm>
            <a:custGeom>
              <a:avLst/>
              <a:gdLst/>
              <a:ahLst/>
              <a:cxnLst/>
              <a:rect l="l" t="t" r="r" b="b"/>
              <a:pathLst>
                <a:path w="7052136" h="1483126">
                  <a:moveTo>
                    <a:pt x="0" y="0"/>
                  </a:moveTo>
                  <a:lnTo>
                    <a:pt x="7052136" y="0"/>
                  </a:lnTo>
                  <a:lnTo>
                    <a:pt x="7052136" y="1483126"/>
                  </a:lnTo>
                  <a:lnTo>
                    <a:pt x="0" y="148312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38100"/>
              <a:ext cx="7052136" cy="1445026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4860"/>
                </a:lnSpc>
              </a:pPr>
              <a:r>
                <a:rPr lang="en-US" sz="4500" b="1">
                  <a:solidFill>
                    <a:srgbClr val="4D4D4C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Base de datos</a:t>
              </a: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7087739" y="1546772"/>
            <a:ext cx="4381343" cy="3233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2"/>
              </a:lnSpc>
            </a:pPr>
            <a:r>
              <a:rPr lang="en-US" sz="1894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MySQL Workbench: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EB3A8524-167F-35D8-7668-E166EDA20B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0800" y="2062843"/>
            <a:ext cx="13563600" cy="7981607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62DE74-FF2D-5D05-2D31-3ABF71404C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FD15EE45-5418-09EA-BCB9-05D5B6961A66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646F44D3-4BD3-0CD7-0170-04452501CD48}"/>
              </a:ext>
            </a:extLst>
          </p:cNvPr>
          <p:cNvGrpSpPr/>
          <p:nvPr/>
        </p:nvGrpSpPr>
        <p:grpSpPr>
          <a:xfrm>
            <a:off x="6400800" y="472528"/>
            <a:ext cx="5976041" cy="1112344"/>
            <a:chOff x="-915919" y="0"/>
            <a:chExt cx="7968055" cy="1483126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9A9A4785-771C-F2A7-3D6F-2208F73FAE8F}"/>
                </a:ext>
              </a:extLst>
            </p:cNvPr>
            <p:cNvSpPr/>
            <p:nvPr/>
          </p:nvSpPr>
          <p:spPr>
            <a:xfrm>
              <a:off x="0" y="0"/>
              <a:ext cx="7052136" cy="1483126"/>
            </a:xfrm>
            <a:custGeom>
              <a:avLst/>
              <a:gdLst/>
              <a:ahLst/>
              <a:cxnLst/>
              <a:rect l="l" t="t" r="r" b="b"/>
              <a:pathLst>
                <a:path w="7052136" h="1483126">
                  <a:moveTo>
                    <a:pt x="0" y="0"/>
                  </a:moveTo>
                  <a:lnTo>
                    <a:pt x="7052136" y="0"/>
                  </a:lnTo>
                  <a:lnTo>
                    <a:pt x="7052136" y="1483126"/>
                  </a:lnTo>
                  <a:lnTo>
                    <a:pt x="0" y="148312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E1AB9ACF-9907-13E7-8314-0C513C66F818}"/>
                </a:ext>
              </a:extLst>
            </p:cNvPr>
            <p:cNvSpPr txBox="1"/>
            <p:nvPr/>
          </p:nvSpPr>
          <p:spPr>
            <a:xfrm>
              <a:off x="-915919" y="38100"/>
              <a:ext cx="7968055" cy="1445026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4860"/>
                </a:lnSpc>
              </a:pPr>
              <a:r>
                <a:rPr lang="en-US" sz="4500" b="1" dirty="0" err="1">
                  <a:solidFill>
                    <a:srgbClr val="4D4D4C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Diagrama</a:t>
              </a:r>
              <a:r>
                <a:rPr lang="en-US" sz="4500" b="1" dirty="0">
                  <a:solidFill>
                    <a:srgbClr val="4D4D4C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 de </a:t>
              </a:r>
              <a:r>
                <a:rPr lang="en-US" sz="4500" b="1" dirty="0" err="1">
                  <a:solidFill>
                    <a:srgbClr val="4D4D4C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clases</a:t>
              </a:r>
              <a:endParaRPr lang="en-US" sz="4500" b="1" dirty="0">
                <a:solidFill>
                  <a:srgbClr val="4D4D4C"/>
                </a:solidFill>
                <a:latin typeface="Work Sans Bold"/>
                <a:ea typeface="Work Sans Bold"/>
                <a:cs typeface="Work Sans Bold"/>
                <a:sym typeface="Work Sans Bold"/>
              </a:endParaRPr>
            </a:p>
          </p:txBody>
        </p:sp>
      </p:grpSp>
      <p:sp>
        <p:nvSpPr>
          <p:cNvPr id="6" name="TextBox 7">
            <a:extLst>
              <a:ext uri="{FF2B5EF4-FFF2-40B4-BE49-F238E27FC236}">
                <a16:creationId xmlns:a16="http://schemas.microsoft.com/office/drawing/2014/main" id="{2DE680A5-6793-B8EA-8A49-4EA05F891CB6}"/>
              </a:ext>
            </a:extLst>
          </p:cNvPr>
          <p:cNvSpPr txBox="1"/>
          <p:nvPr/>
        </p:nvSpPr>
        <p:spPr>
          <a:xfrm>
            <a:off x="3293390" y="1418154"/>
            <a:ext cx="12877800" cy="12784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60"/>
              </a:lnSpc>
            </a:pPr>
            <a:r>
              <a:rPr lang="es-E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Es un tipo de diagrama estático que describe la estructura de un sistema de software, mostrando sus clases, sus atributos (características), sus operaciones (acciones) y las relaciones entre ellas.</a:t>
            </a:r>
            <a:endParaRPr lang="en-US" sz="2800" b="1" dirty="0">
              <a:solidFill>
                <a:srgbClr val="00000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Open Sans Bold"/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15499E58-747E-A9D5-A6AE-DEEFF67579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5477" y="2696646"/>
            <a:ext cx="11957046" cy="7368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3101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00214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2344400" y="1562100"/>
            <a:ext cx="7305980" cy="1112344"/>
            <a:chOff x="0" y="0"/>
            <a:chExt cx="17511367" cy="148312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7511367" cy="1483126"/>
            </a:xfrm>
            <a:custGeom>
              <a:avLst/>
              <a:gdLst/>
              <a:ahLst/>
              <a:cxnLst/>
              <a:rect l="l" t="t" r="r" b="b"/>
              <a:pathLst>
                <a:path w="17511367" h="1483126">
                  <a:moveTo>
                    <a:pt x="0" y="0"/>
                  </a:moveTo>
                  <a:lnTo>
                    <a:pt x="17511367" y="0"/>
                  </a:lnTo>
                  <a:lnTo>
                    <a:pt x="17511367" y="1483126"/>
                  </a:lnTo>
                  <a:lnTo>
                    <a:pt x="0" y="148312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3035707" y="38100"/>
              <a:ext cx="14475659" cy="1445026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4860"/>
                </a:lnSpc>
              </a:pPr>
              <a:r>
                <a:rPr lang="en-US" sz="4500" b="1" dirty="0" err="1">
                  <a:solidFill>
                    <a:srgbClr val="4D4D4C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Diagrama</a:t>
              </a:r>
              <a:r>
                <a:rPr lang="en-US" sz="4500" b="1" dirty="0">
                  <a:solidFill>
                    <a:srgbClr val="4D4D4C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 de </a:t>
              </a:r>
              <a:r>
                <a:rPr lang="en-US" sz="4500" b="1" dirty="0" err="1">
                  <a:solidFill>
                    <a:srgbClr val="4D4D4C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actividades</a:t>
              </a:r>
              <a:endParaRPr lang="en-US" sz="4500" b="1" dirty="0">
                <a:solidFill>
                  <a:srgbClr val="4D4D4C"/>
                </a:solidFill>
                <a:latin typeface="Work Sans Bold"/>
                <a:ea typeface="Work Sans Bold"/>
                <a:cs typeface="Work Sans Bold"/>
                <a:sym typeface="Work Sans Bold"/>
              </a:endParaRPr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3639800" y="3527950"/>
            <a:ext cx="3619500" cy="4253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37"/>
              </a:lnSpc>
            </a:pPr>
            <a:r>
              <a:rPr lang="en-US" sz="24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El </a:t>
            </a:r>
            <a:r>
              <a:rPr lang="en-US" sz="240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diagrama</a:t>
            </a:r>
            <a:r>
              <a:rPr lang="en-US" sz="24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de </a:t>
            </a:r>
            <a:r>
              <a:rPr lang="en-US" sz="240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actividades</a:t>
            </a:r>
            <a:r>
              <a:rPr lang="en-US" sz="24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representa</a:t>
            </a:r>
            <a:r>
              <a:rPr lang="en-US" sz="24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el</a:t>
            </a:r>
            <a:r>
              <a:rPr lang="en-US" sz="24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flujo</a:t>
            </a:r>
            <a:r>
              <a:rPr lang="en-US" sz="24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de </a:t>
            </a:r>
            <a:r>
              <a:rPr lang="en-US" sz="240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acciones</a:t>
            </a:r>
            <a:r>
              <a:rPr lang="en-US" sz="24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dentro</a:t>
            </a:r>
            <a:r>
              <a:rPr lang="en-US" sz="24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del </a:t>
            </a:r>
            <a:r>
              <a:rPr lang="en-US" sz="240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sistema</a:t>
            </a:r>
            <a:r>
              <a:rPr lang="en-US" sz="24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lang="en-US" sz="240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mostrando</a:t>
            </a:r>
            <a:r>
              <a:rPr lang="en-US" sz="24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cómo</a:t>
            </a:r>
            <a:r>
              <a:rPr lang="en-US" sz="24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se </a:t>
            </a:r>
            <a:r>
              <a:rPr lang="en-US" sz="240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ejecutan</a:t>
            </a:r>
            <a:r>
              <a:rPr lang="en-US" sz="24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los</a:t>
            </a:r>
            <a:r>
              <a:rPr lang="en-US" sz="24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procesos</a:t>
            </a:r>
            <a:r>
              <a:rPr lang="en-US" sz="24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y </a:t>
            </a:r>
            <a:r>
              <a:rPr lang="en-US" sz="240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decisiones</a:t>
            </a:r>
            <a:r>
              <a:rPr lang="en-US" sz="24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desde</a:t>
            </a:r>
            <a:r>
              <a:rPr lang="en-US" sz="24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el</a:t>
            </a:r>
            <a:r>
              <a:rPr lang="en-US" sz="24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inicio</a:t>
            </a:r>
            <a:r>
              <a:rPr lang="en-US" sz="24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hasta </a:t>
            </a:r>
            <a:r>
              <a:rPr lang="en-US" sz="240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el</a:t>
            </a:r>
            <a:r>
              <a:rPr lang="en-US" sz="24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fin de </a:t>
            </a:r>
            <a:r>
              <a:rPr lang="en-US" sz="240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una</a:t>
            </a:r>
            <a:r>
              <a:rPr lang="en-US" sz="24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tarea</a:t>
            </a:r>
            <a:r>
              <a:rPr lang="en-US" sz="24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DEEF5586-BF9C-C1EA-4283-952D3BDC1A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228" y="2095500"/>
            <a:ext cx="11785162" cy="7102949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810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5503102" y="472528"/>
            <a:ext cx="13133525" cy="1112344"/>
            <a:chOff x="0" y="0"/>
            <a:chExt cx="17511366" cy="148312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7511367" cy="1483126"/>
            </a:xfrm>
            <a:custGeom>
              <a:avLst/>
              <a:gdLst/>
              <a:ahLst/>
              <a:cxnLst/>
              <a:rect l="l" t="t" r="r" b="b"/>
              <a:pathLst>
                <a:path w="17511367" h="1483126">
                  <a:moveTo>
                    <a:pt x="0" y="0"/>
                  </a:moveTo>
                  <a:lnTo>
                    <a:pt x="17511367" y="0"/>
                  </a:lnTo>
                  <a:lnTo>
                    <a:pt x="17511367" y="1483126"/>
                  </a:lnTo>
                  <a:lnTo>
                    <a:pt x="0" y="148312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38100"/>
              <a:ext cx="17511366" cy="1445026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4860"/>
                </a:lnSpc>
              </a:pPr>
              <a:r>
                <a:rPr lang="en-US" sz="4500" b="1">
                  <a:solidFill>
                    <a:srgbClr val="4D4D4C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Diagrama de despliegue</a:t>
              </a:r>
            </a:p>
          </p:txBody>
        </p:sp>
      </p:grpSp>
      <p:sp>
        <p:nvSpPr>
          <p:cNvPr id="6" name="Freeform 6"/>
          <p:cNvSpPr/>
          <p:nvPr/>
        </p:nvSpPr>
        <p:spPr>
          <a:xfrm>
            <a:off x="6864067" y="1409701"/>
            <a:ext cx="10585078" cy="8376196"/>
          </a:xfrm>
          <a:custGeom>
            <a:avLst/>
            <a:gdLst/>
            <a:ahLst/>
            <a:cxnLst/>
            <a:rect l="l" t="t" r="r" b="b"/>
            <a:pathLst>
              <a:path w="8786786" h="7523685">
                <a:moveTo>
                  <a:pt x="0" y="0"/>
                </a:moveTo>
                <a:lnTo>
                  <a:pt x="8786786" y="0"/>
                </a:lnTo>
                <a:lnTo>
                  <a:pt x="8786786" y="7523685"/>
                </a:lnTo>
                <a:lnTo>
                  <a:pt x="0" y="75236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838855" y="3961625"/>
            <a:ext cx="5593038" cy="33299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360"/>
              </a:lnSpc>
            </a:pPr>
            <a:r>
              <a:rPr lang="en-U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representa la distribución física del sistema, mostrando cómo los componentes de software (como el frontend, backend y base de datos) se instalan y comunican entre los distintos nodos, como el servidor web, el servidor de base de datos y los dispositivos de los usuarios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406683" y="2763556"/>
            <a:ext cx="6457384" cy="1112344"/>
            <a:chOff x="0" y="0"/>
            <a:chExt cx="8609845" cy="148312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609846" cy="1483126"/>
            </a:xfrm>
            <a:custGeom>
              <a:avLst/>
              <a:gdLst/>
              <a:ahLst/>
              <a:cxnLst/>
              <a:rect l="l" t="t" r="r" b="b"/>
              <a:pathLst>
                <a:path w="8609846" h="1483126">
                  <a:moveTo>
                    <a:pt x="0" y="0"/>
                  </a:moveTo>
                  <a:lnTo>
                    <a:pt x="8609846" y="0"/>
                  </a:lnTo>
                  <a:lnTo>
                    <a:pt x="8609846" y="1483126"/>
                  </a:lnTo>
                  <a:lnTo>
                    <a:pt x="0" y="148312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38100"/>
              <a:ext cx="8609845" cy="1445026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4860"/>
                </a:lnSpc>
              </a:pPr>
              <a:r>
                <a:rPr lang="en-US" sz="4500" b="1">
                  <a:solidFill>
                    <a:srgbClr val="4D4D4C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¿Para que se usa?</a:t>
              </a:r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6000412" y="1733100"/>
            <a:ext cx="6287176" cy="3462486"/>
            <a:chOff x="0" y="0"/>
            <a:chExt cx="8382902" cy="461664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382902" cy="4616648"/>
            </a:xfrm>
            <a:custGeom>
              <a:avLst/>
              <a:gdLst/>
              <a:ahLst/>
              <a:cxnLst/>
              <a:rect l="l" t="t" r="r" b="b"/>
              <a:pathLst>
                <a:path w="8382902" h="4616648">
                  <a:moveTo>
                    <a:pt x="0" y="0"/>
                  </a:moveTo>
                  <a:lnTo>
                    <a:pt x="8382902" y="0"/>
                  </a:lnTo>
                  <a:lnTo>
                    <a:pt x="8382902" y="4616648"/>
                  </a:lnTo>
                  <a:lnTo>
                    <a:pt x="0" y="461664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8382902" cy="463569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10320"/>
                </a:lnSpc>
              </a:pPr>
              <a:r>
                <a:rPr lang="en-US" sz="8600" b="1">
                  <a:solidFill>
                    <a:srgbClr val="4D4D4C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Objetivo general</a:t>
              </a:r>
            </a:p>
          </p:txBody>
        </p:sp>
      </p:grpSp>
      <p:sp>
        <p:nvSpPr>
          <p:cNvPr id="6" name="AutoShape 6"/>
          <p:cNvSpPr/>
          <p:nvPr/>
        </p:nvSpPr>
        <p:spPr>
          <a:xfrm rot="19316">
            <a:off x="7448790" y="4986471"/>
            <a:ext cx="3390420" cy="0"/>
          </a:xfrm>
          <a:prstGeom prst="line">
            <a:avLst/>
          </a:prstGeom>
          <a:ln w="9525" cap="rnd">
            <a:solidFill>
              <a:srgbClr val="38AA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6253224" y="5195586"/>
            <a:ext cx="5781552" cy="3093008"/>
            <a:chOff x="0" y="0"/>
            <a:chExt cx="7708736" cy="4124011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7708736" cy="4124011"/>
            </a:xfrm>
            <a:custGeom>
              <a:avLst/>
              <a:gdLst/>
              <a:ahLst/>
              <a:cxnLst/>
              <a:rect l="l" t="t" r="r" b="b"/>
              <a:pathLst>
                <a:path w="7708736" h="4124011">
                  <a:moveTo>
                    <a:pt x="0" y="0"/>
                  </a:moveTo>
                  <a:lnTo>
                    <a:pt x="7708736" y="0"/>
                  </a:lnTo>
                  <a:lnTo>
                    <a:pt x="7708736" y="4124011"/>
                  </a:lnTo>
                  <a:lnTo>
                    <a:pt x="0" y="412401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9525"/>
              <a:ext cx="7708736" cy="4133536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just">
                <a:lnSpc>
                  <a:spcPts val="3359"/>
                </a:lnSpc>
              </a:pPr>
              <a:r>
                <a:rPr lang="en-US" sz="2799" dirty="0" err="1">
                  <a:solidFill>
                    <a:srgbClr val="000000"/>
                  </a:solidFill>
                  <a:latin typeface="Work Sans"/>
                  <a:ea typeface="Work Sans"/>
                  <a:cs typeface="Work Sans"/>
                  <a:sym typeface="Work Sans"/>
                </a:rPr>
                <a:t>Desarrollar</a:t>
              </a:r>
              <a:r>
                <a:rPr lang="en-US" sz="2799" dirty="0">
                  <a:solidFill>
                    <a:srgbClr val="000000"/>
                  </a:solidFill>
                  <a:latin typeface="Work Sans"/>
                  <a:ea typeface="Work Sans"/>
                  <a:cs typeface="Work Sans"/>
                  <a:sym typeface="Work Sans"/>
                </a:rPr>
                <a:t> </a:t>
              </a:r>
              <a:r>
                <a:rPr lang="en-US" sz="2799" dirty="0" err="1">
                  <a:solidFill>
                    <a:srgbClr val="000000"/>
                  </a:solidFill>
                  <a:latin typeface="Work Sans"/>
                  <a:ea typeface="Work Sans"/>
                  <a:cs typeface="Work Sans"/>
                  <a:sym typeface="Work Sans"/>
                </a:rPr>
                <a:t>una</a:t>
              </a:r>
              <a:r>
                <a:rPr lang="en-US" sz="2799" dirty="0">
                  <a:solidFill>
                    <a:srgbClr val="000000"/>
                  </a:solidFill>
                  <a:latin typeface="Work Sans"/>
                  <a:ea typeface="Work Sans"/>
                  <a:cs typeface="Work Sans"/>
                  <a:sym typeface="Work Sans"/>
                </a:rPr>
                <a:t> </a:t>
              </a:r>
              <a:r>
                <a:rPr lang="en-US" sz="2799" dirty="0" err="1">
                  <a:solidFill>
                    <a:srgbClr val="000000"/>
                  </a:solidFill>
                  <a:latin typeface="Work Sans"/>
                  <a:ea typeface="Work Sans"/>
                  <a:cs typeface="Work Sans"/>
                  <a:sym typeface="Work Sans"/>
                </a:rPr>
                <a:t>aplicación</a:t>
              </a:r>
              <a:r>
                <a:rPr lang="en-US" sz="2799" dirty="0">
                  <a:solidFill>
                    <a:srgbClr val="000000"/>
                  </a:solidFill>
                  <a:latin typeface="Work Sans"/>
                  <a:ea typeface="Work Sans"/>
                  <a:cs typeface="Work Sans"/>
                  <a:sym typeface="Work Sans"/>
                </a:rPr>
                <a:t> web que </a:t>
              </a:r>
              <a:r>
                <a:rPr lang="en-US" sz="2799" dirty="0" err="1">
                  <a:solidFill>
                    <a:srgbClr val="000000"/>
                  </a:solidFill>
                  <a:latin typeface="Work Sans"/>
                  <a:ea typeface="Work Sans"/>
                  <a:cs typeface="Work Sans"/>
                  <a:sym typeface="Work Sans"/>
                </a:rPr>
                <a:t>optimiza</a:t>
              </a:r>
              <a:r>
                <a:rPr lang="en-US" sz="2799" dirty="0">
                  <a:solidFill>
                    <a:srgbClr val="000000"/>
                  </a:solidFill>
                  <a:latin typeface="Work Sans"/>
                  <a:ea typeface="Work Sans"/>
                  <a:cs typeface="Work Sans"/>
                  <a:sym typeface="Work Sans"/>
                </a:rPr>
                <a:t> </a:t>
              </a:r>
              <a:r>
                <a:rPr lang="en-US" sz="2799" dirty="0" err="1">
                  <a:solidFill>
                    <a:srgbClr val="000000"/>
                  </a:solidFill>
                  <a:latin typeface="Work Sans"/>
                  <a:ea typeface="Work Sans"/>
                  <a:cs typeface="Work Sans"/>
                  <a:sym typeface="Work Sans"/>
                </a:rPr>
                <a:t>el</a:t>
              </a:r>
              <a:r>
                <a:rPr lang="en-US" sz="2799" dirty="0">
                  <a:solidFill>
                    <a:srgbClr val="000000"/>
                  </a:solidFill>
                  <a:latin typeface="Work Sans"/>
                  <a:ea typeface="Work Sans"/>
                  <a:cs typeface="Work Sans"/>
                  <a:sym typeface="Work Sans"/>
                </a:rPr>
                <a:t> </a:t>
              </a:r>
              <a:r>
                <a:rPr lang="en-US" sz="2799" dirty="0" err="1">
                  <a:solidFill>
                    <a:srgbClr val="000000"/>
                  </a:solidFill>
                  <a:latin typeface="Work Sans"/>
                  <a:ea typeface="Work Sans"/>
                  <a:cs typeface="Work Sans"/>
                  <a:sym typeface="Work Sans"/>
                </a:rPr>
                <a:t>proceso</a:t>
              </a:r>
              <a:r>
                <a:rPr lang="en-US" sz="2799" dirty="0">
                  <a:solidFill>
                    <a:srgbClr val="000000"/>
                  </a:solidFill>
                  <a:latin typeface="Work Sans"/>
                  <a:ea typeface="Work Sans"/>
                  <a:cs typeface="Work Sans"/>
                  <a:sym typeface="Work Sans"/>
                </a:rPr>
                <a:t> de </a:t>
              </a:r>
              <a:r>
                <a:rPr lang="en-US" sz="2799" dirty="0" err="1">
                  <a:solidFill>
                    <a:srgbClr val="000000"/>
                  </a:solidFill>
                  <a:latin typeface="Work Sans"/>
                  <a:ea typeface="Work Sans"/>
                  <a:cs typeface="Work Sans"/>
                  <a:sym typeface="Work Sans"/>
                </a:rPr>
                <a:t>reservaciones</a:t>
              </a:r>
              <a:r>
                <a:rPr lang="en-US" sz="2799" dirty="0">
                  <a:solidFill>
                    <a:srgbClr val="000000"/>
                  </a:solidFill>
                  <a:latin typeface="Work Sans"/>
                  <a:ea typeface="Work Sans"/>
                  <a:cs typeface="Work Sans"/>
                  <a:sym typeface="Work Sans"/>
                </a:rPr>
                <a:t> y </a:t>
              </a:r>
              <a:r>
                <a:rPr lang="en-US" sz="2799" dirty="0" err="1">
                  <a:solidFill>
                    <a:srgbClr val="000000"/>
                  </a:solidFill>
                  <a:latin typeface="Work Sans"/>
                  <a:ea typeface="Work Sans"/>
                  <a:cs typeface="Work Sans"/>
                  <a:sym typeface="Work Sans"/>
                </a:rPr>
                <a:t>eventos</a:t>
              </a:r>
              <a:r>
                <a:rPr lang="en-US" sz="2799" dirty="0">
                  <a:solidFill>
                    <a:srgbClr val="000000"/>
                  </a:solidFill>
                  <a:latin typeface="Work Sans"/>
                  <a:ea typeface="Work Sans"/>
                  <a:cs typeface="Work Sans"/>
                  <a:sym typeface="Work Sans"/>
                </a:rPr>
                <a:t> </a:t>
              </a:r>
              <a:r>
                <a:rPr lang="en-US" sz="2799" dirty="0" err="1">
                  <a:solidFill>
                    <a:srgbClr val="000000"/>
                  </a:solidFill>
                  <a:latin typeface="Work Sans"/>
                  <a:ea typeface="Work Sans"/>
                  <a:cs typeface="Work Sans"/>
                  <a:sym typeface="Work Sans"/>
                </a:rPr>
                <a:t>en</a:t>
              </a:r>
              <a:r>
                <a:rPr lang="en-US" sz="2799" dirty="0">
                  <a:solidFill>
                    <a:srgbClr val="000000"/>
                  </a:solidFill>
                  <a:latin typeface="Work Sans"/>
                  <a:ea typeface="Work Sans"/>
                  <a:cs typeface="Work Sans"/>
                  <a:sym typeface="Work Sans"/>
                </a:rPr>
                <a:t> </a:t>
              </a:r>
              <a:r>
                <a:rPr lang="en-US" sz="2799" dirty="0" err="1">
                  <a:solidFill>
                    <a:srgbClr val="000000"/>
                  </a:solidFill>
                  <a:latin typeface="Work Sans"/>
                  <a:ea typeface="Work Sans"/>
                  <a:cs typeface="Work Sans"/>
                  <a:sym typeface="Work Sans"/>
                </a:rPr>
                <a:t>los</a:t>
              </a:r>
              <a:r>
                <a:rPr lang="en-US" sz="2799" dirty="0">
                  <a:solidFill>
                    <a:srgbClr val="000000"/>
                  </a:solidFill>
                  <a:latin typeface="Work Sans"/>
                  <a:ea typeface="Work Sans"/>
                  <a:cs typeface="Work Sans"/>
                  <a:sym typeface="Work Sans"/>
                </a:rPr>
                <a:t> </a:t>
              </a:r>
              <a:r>
                <a:rPr lang="en-US" sz="2799" dirty="0" err="1">
                  <a:solidFill>
                    <a:srgbClr val="000000"/>
                  </a:solidFill>
                  <a:latin typeface="Work Sans"/>
                  <a:ea typeface="Work Sans"/>
                  <a:cs typeface="Work Sans"/>
                  <a:sym typeface="Work Sans"/>
                </a:rPr>
                <a:t>restaurantes</a:t>
              </a:r>
              <a:r>
                <a:rPr lang="en-US" sz="2799" dirty="0">
                  <a:solidFill>
                    <a:srgbClr val="000000"/>
                  </a:solidFill>
                  <a:latin typeface="Work Sans"/>
                  <a:ea typeface="Work Sans"/>
                  <a:cs typeface="Work Sans"/>
                  <a:sym typeface="Work Sans"/>
                </a:rPr>
                <a:t>, </a:t>
              </a:r>
              <a:r>
                <a:rPr lang="en-US" sz="2799" dirty="0" err="1">
                  <a:solidFill>
                    <a:srgbClr val="000000"/>
                  </a:solidFill>
                  <a:latin typeface="Work Sans"/>
                  <a:ea typeface="Work Sans"/>
                  <a:cs typeface="Work Sans"/>
                  <a:sym typeface="Work Sans"/>
                </a:rPr>
                <a:t>dando</a:t>
              </a:r>
              <a:r>
                <a:rPr lang="en-US" sz="2799" dirty="0">
                  <a:solidFill>
                    <a:srgbClr val="000000"/>
                  </a:solidFill>
                  <a:latin typeface="Work Sans"/>
                  <a:ea typeface="Work Sans"/>
                  <a:cs typeface="Work Sans"/>
                  <a:sym typeface="Work Sans"/>
                </a:rPr>
                <a:t> un </a:t>
              </a:r>
              <a:r>
                <a:rPr lang="en-US" sz="2799" dirty="0" err="1">
                  <a:solidFill>
                    <a:srgbClr val="000000"/>
                  </a:solidFill>
                  <a:latin typeface="Work Sans"/>
                  <a:ea typeface="Work Sans"/>
                  <a:cs typeface="Work Sans"/>
                  <a:sym typeface="Work Sans"/>
                </a:rPr>
                <a:t>servicio</a:t>
              </a:r>
              <a:r>
                <a:rPr lang="en-US" sz="2799" dirty="0">
                  <a:solidFill>
                    <a:srgbClr val="000000"/>
                  </a:solidFill>
                  <a:latin typeface="Work Sans"/>
                  <a:ea typeface="Work Sans"/>
                  <a:cs typeface="Work Sans"/>
                  <a:sym typeface="Work Sans"/>
                </a:rPr>
                <a:t> </a:t>
              </a:r>
              <a:r>
                <a:rPr lang="en-US" sz="2799" dirty="0" err="1">
                  <a:solidFill>
                    <a:srgbClr val="000000"/>
                  </a:solidFill>
                  <a:latin typeface="Work Sans"/>
                  <a:ea typeface="Work Sans"/>
                  <a:cs typeface="Work Sans"/>
                  <a:sym typeface="Work Sans"/>
                </a:rPr>
                <a:t>optimo</a:t>
              </a:r>
              <a:r>
                <a:rPr lang="en-US" sz="2799" dirty="0">
                  <a:solidFill>
                    <a:srgbClr val="000000"/>
                  </a:solidFill>
                  <a:latin typeface="Work Sans"/>
                  <a:ea typeface="Work Sans"/>
                  <a:cs typeface="Work Sans"/>
                  <a:sym typeface="Work Sans"/>
                </a:rPr>
                <a:t> y </a:t>
              </a:r>
              <a:r>
                <a:rPr lang="en-US" sz="2799" dirty="0" err="1">
                  <a:solidFill>
                    <a:srgbClr val="000000"/>
                  </a:solidFill>
                  <a:latin typeface="Work Sans"/>
                  <a:ea typeface="Work Sans"/>
                  <a:cs typeface="Work Sans"/>
                  <a:sym typeface="Work Sans"/>
                </a:rPr>
                <a:t>ahorrando</a:t>
              </a:r>
              <a:r>
                <a:rPr lang="en-US" sz="2799" dirty="0">
                  <a:solidFill>
                    <a:srgbClr val="000000"/>
                  </a:solidFill>
                  <a:latin typeface="Work Sans"/>
                  <a:ea typeface="Work Sans"/>
                  <a:cs typeface="Work Sans"/>
                  <a:sym typeface="Work Sans"/>
                </a:rPr>
                <a:t> </a:t>
              </a:r>
              <a:r>
                <a:rPr lang="en-US" sz="2799" dirty="0" err="1">
                  <a:solidFill>
                    <a:srgbClr val="000000"/>
                  </a:solidFill>
                  <a:latin typeface="Work Sans"/>
                  <a:ea typeface="Work Sans"/>
                  <a:cs typeface="Work Sans"/>
                  <a:sym typeface="Work Sans"/>
                </a:rPr>
                <a:t>tiempos</a:t>
              </a:r>
              <a:r>
                <a:rPr lang="en-US" sz="2799" dirty="0">
                  <a:solidFill>
                    <a:srgbClr val="000000"/>
                  </a:solidFill>
                  <a:latin typeface="Work Sans"/>
                  <a:ea typeface="Work Sans"/>
                  <a:cs typeface="Work Sans"/>
                  <a:sym typeface="Work Sans"/>
                </a:rPr>
                <a:t> de </a:t>
              </a:r>
              <a:r>
                <a:rPr lang="en-US" sz="2799" dirty="0" err="1">
                  <a:solidFill>
                    <a:srgbClr val="000000"/>
                  </a:solidFill>
                  <a:latin typeface="Work Sans"/>
                  <a:ea typeface="Work Sans"/>
                  <a:cs typeface="Work Sans"/>
                  <a:sym typeface="Work Sans"/>
                </a:rPr>
                <a:t>espera</a:t>
              </a:r>
              <a:r>
                <a:rPr lang="en-US" sz="2799" dirty="0">
                  <a:solidFill>
                    <a:srgbClr val="000000"/>
                  </a:solidFill>
                  <a:latin typeface="Work Sans"/>
                  <a:ea typeface="Work Sans"/>
                  <a:cs typeface="Work Sans"/>
                  <a:sym typeface="Work Sans"/>
                </a:rPr>
                <a:t>. 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863116" y="1233072"/>
            <a:ext cx="5029200" cy="744482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algn="ctr">
              <a:lnSpc>
                <a:spcPts val="4681"/>
              </a:lnSpc>
            </a:pPr>
            <a:r>
              <a:rPr lang="en-US" sz="2400" b="1" dirty="0" err="1">
                <a:solidFill>
                  <a:srgbClr val="4D4D4C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Objetivos</a:t>
            </a:r>
            <a:r>
              <a:rPr lang="en-US" sz="2400" b="1" dirty="0">
                <a:solidFill>
                  <a:srgbClr val="4D4D4C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 </a:t>
            </a:r>
            <a:r>
              <a:rPr lang="en-US" sz="2400" b="1" dirty="0" err="1">
                <a:solidFill>
                  <a:srgbClr val="4D4D4C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específicos</a:t>
            </a:r>
            <a:r>
              <a:rPr lang="en-US" sz="2400" b="1" dirty="0">
                <a:solidFill>
                  <a:srgbClr val="4D4D4C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 (</a:t>
            </a:r>
            <a:r>
              <a:rPr lang="en-US" sz="2400" b="1" dirty="0" err="1">
                <a:solidFill>
                  <a:srgbClr val="4D4D4C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analizar</a:t>
            </a:r>
            <a:r>
              <a:rPr lang="en-US" sz="2400" b="1" dirty="0">
                <a:solidFill>
                  <a:srgbClr val="4D4D4C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):</a:t>
            </a:r>
            <a:endParaRPr lang="en-US" sz="2000" b="1" dirty="0">
              <a:solidFill>
                <a:srgbClr val="4D4D4C"/>
              </a:solidFill>
              <a:latin typeface="Work Sans Bold"/>
              <a:ea typeface="Work Sans Bold"/>
              <a:cs typeface="Work Sans Bold"/>
              <a:sym typeface="Work Sans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14400" y="1714500"/>
            <a:ext cx="15075760" cy="2667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algn="just">
              <a:lnSpc>
                <a:spcPts val="4135"/>
              </a:lnSpc>
            </a:pPr>
            <a:r>
              <a:rPr lang="en-US" sz="2000" spc="-150" dirty="0" err="1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Identificar</a:t>
            </a:r>
            <a:r>
              <a:rPr lang="en-US" sz="2000" spc="-150" dirty="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 las </a:t>
            </a:r>
            <a:r>
              <a:rPr lang="en-US" sz="2000" spc="-150" dirty="0" err="1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necesidades</a:t>
            </a:r>
            <a:r>
              <a:rPr lang="en-US" sz="2000" spc="-150" dirty="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 de </a:t>
            </a:r>
            <a:r>
              <a:rPr lang="en-US" sz="2000" spc="-150" dirty="0" err="1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los</a:t>
            </a:r>
            <a:r>
              <a:rPr lang="en-US" sz="2000" spc="-150" dirty="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 </a:t>
            </a:r>
            <a:r>
              <a:rPr lang="en-US" sz="2000" spc="-150" dirty="0" err="1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clientes</a:t>
            </a:r>
            <a:r>
              <a:rPr lang="en-US" sz="2000" spc="-150" dirty="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 y del personal del </a:t>
            </a:r>
            <a:r>
              <a:rPr lang="en-US" sz="2000" spc="-150" dirty="0" err="1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restaurante</a:t>
            </a:r>
            <a:r>
              <a:rPr lang="en-US" sz="2000" spc="-150" dirty="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, </a:t>
            </a:r>
            <a:r>
              <a:rPr lang="en-US" sz="2000" spc="-150" dirty="0" err="1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realizando</a:t>
            </a:r>
            <a:r>
              <a:rPr lang="en-US" sz="2000" spc="-150" dirty="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 </a:t>
            </a:r>
            <a:r>
              <a:rPr lang="en-US" sz="2000" spc="-150" dirty="0" err="1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trabajo</a:t>
            </a:r>
            <a:r>
              <a:rPr lang="en-US" sz="2000" spc="-150" dirty="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 de campo y </a:t>
            </a:r>
            <a:r>
              <a:rPr lang="en-US" sz="2000" spc="-150" dirty="0" err="1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entrevistas</a:t>
            </a:r>
            <a:r>
              <a:rPr lang="en-US" sz="2000" spc="-150" dirty="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. Asi </a:t>
            </a:r>
            <a:r>
              <a:rPr lang="en-US" sz="2000" spc="-150" dirty="0" err="1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mismo</a:t>
            </a:r>
            <a:r>
              <a:rPr lang="en-US" sz="2000" spc="-150" dirty="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, se </a:t>
            </a:r>
            <a:r>
              <a:rPr lang="en-US" sz="2000" spc="-150" dirty="0" err="1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realizará</a:t>
            </a:r>
            <a:r>
              <a:rPr lang="en-US" sz="2000" spc="-150" dirty="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 un </a:t>
            </a:r>
            <a:r>
              <a:rPr lang="en-US" sz="2000" spc="-150" dirty="0" err="1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levantamiento</a:t>
            </a:r>
            <a:r>
              <a:rPr lang="en-US" sz="2000" spc="-150" dirty="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 </a:t>
            </a:r>
            <a:r>
              <a:rPr lang="en-US" sz="2000" spc="-150" dirty="0" err="1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detallado</a:t>
            </a:r>
            <a:r>
              <a:rPr lang="en-US" sz="2000" spc="-150" dirty="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 de </a:t>
            </a:r>
            <a:r>
              <a:rPr lang="en-US" sz="2000" spc="-150" dirty="0" err="1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los</a:t>
            </a:r>
            <a:r>
              <a:rPr lang="en-US" sz="2000" spc="-150" dirty="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 </a:t>
            </a:r>
            <a:r>
              <a:rPr lang="en-US" sz="2000" spc="-150" dirty="0" err="1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procesos</a:t>
            </a:r>
            <a:r>
              <a:rPr lang="en-US" sz="2000" spc="-150" dirty="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 </a:t>
            </a:r>
            <a:r>
              <a:rPr lang="en-US" sz="2000" spc="-150" dirty="0" err="1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relacionados</a:t>
            </a:r>
            <a:r>
              <a:rPr lang="en-US" sz="2000" spc="-150" dirty="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 con la </a:t>
            </a:r>
            <a:r>
              <a:rPr lang="en-US" sz="2000" spc="-150" dirty="0" err="1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optimización</a:t>
            </a:r>
            <a:r>
              <a:rPr lang="en-US" sz="2000" spc="-150" dirty="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, </a:t>
            </a:r>
            <a:r>
              <a:rPr lang="en-US" sz="2000" spc="-150" dirty="0" err="1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atención</a:t>
            </a:r>
            <a:r>
              <a:rPr lang="en-US" sz="2000" spc="-150" dirty="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, </a:t>
            </a:r>
            <a:r>
              <a:rPr lang="en-US" sz="2000" spc="-150" dirty="0" err="1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registro</a:t>
            </a:r>
            <a:r>
              <a:rPr lang="en-US" sz="2000" spc="-150" dirty="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 de </a:t>
            </a:r>
            <a:r>
              <a:rPr lang="en-US" sz="2000" spc="-150" dirty="0" err="1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reservas</a:t>
            </a:r>
            <a:r>
              <a:rPr lang="en-US" sz="2000" spc="-150" dirty="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 y la </a:t>
            </a:r>
            <a:r>
              <a:rPr lang="en-US" sz="2000" spc="-150" dirty="0" err="1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gestión</a:t>
            </a:r>
            <a:r>
              <a:rPr lang="en-US" sz="2000" spc="-150" dirty="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 de </a:t>
            </a:r>
            <a:r>
              <a:rPr lang="en-US" sz="2000" spc="-150" dirty="0" err="1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eventos</a:t>
            </a:r>
            <a:r>
              <a:rPr lang="en-US" sz="2000" spc="-150" dirty="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 </a:t>
            </a:r>
            <a:r>
              <a:rPr lang="en-US" sz="2000" spc="-150" dirty="0" err="1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empresariales</a:t>
            </a:r>
            <a:r>
              <a:rPr lang="en-US" sz="2000" spc="-150" dirty="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 y </a:t>
            </a:r>
            <a:r>
              <a:rPr lang="en-US" sz="2000" spc="-150" dirty="0" err="1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familiares</a:t>
            </a:r>
            <a:r>
              <a:rPr lang="en-US" sz="2000" spc="-150" dirty="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. Con base </a:t>
            </a:r>
            <a:r>
              <a:rPr lang="en-US" sz="2000" spc="-150" dirty="0" err="1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en</a:t>
            </a:r>
            <a:r>
              <a:rPr lang="en-US" sz="2000" spc="-150" dirty="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 </a:t>
            </a:r>
            <a:r>
              <a:rPr lang="en-US" sz="2000" spc="-150" dirty="0" err="1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esto</a:t>
            </a:r>
            <a:r>
              <a:rPr lang="en-US" sz="2000" spc="-150" dirty="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, se </a:t>
            </a:r>
            <a:r>
              <a:rPr lang="en-US" sz="2000" spc="-150" dirty="0" err="1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definirán</a:t>
            </a:r>
            <a:r>
              <a:rPr lang="en-US" sz="2000" spc="-150" dirty="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 </a:t>
            </a:r>
            <a:r>
              <a:rPr lang="en-US" sz="2000" spc="-150" dirty="0" err="1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los</a:t>
            </a:r>
            <a:r>
              <a:rPr lang="en-US" sz="2000" spc="-150" dirty="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 </a:t>
            </a:r>
            <a:r>
              <a:rPr lang="en-US" sz="2000" spc="-150" dirty="0" err="1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módulos</a:t>
            </a:r>
            <a:r>
              <a:rPr lang="en-US" sz="2000" spc="-150" dirty="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 del </a:t>
            </a:r>
            <a:r>
              <a:rPr lang="en-US" sz="2000" spc="-150" dirty="0" err="1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sistema</a:t>
            </a:r>
            <a:r>
              <a:rPr lang="en-US" sz="2000" spc="-150" dirty="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, tales </a:t>
            </a:r>
            <a:r>
              <a:rPr lang="en-US" sz="2000" spc="-150" dirty="0" err="1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como</a:t>
            </a:r>
            <a:r>
              <a:rPr lang="en-US" sz="2000" spc="-150" dirty="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 </a:t>
            </a:r>
            <a:r>
              <a:rPr lang="en-US" sz="2000" spc="-150" dirty="0" err="1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clientes</a:t>
            </a:r>
            <a:r>
              <a:rPr lang="en-US" sz="2000" spc="-150" dirty="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, mesas, </a:t>
            </a:r>
            <a:r>
              <a:rPr lang="en-US" sz="2000" spc="-150" dirty="0" err="1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platos</a:t>
            </a:r>
            <a:r>
              <a:rPr lang="en-US" sz="2000" spc="-150" dirty="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, </a:t>
            </a:r>
            <a:r>
              <a:rPr lang="en-US" sz="2000" spc="-150" dirty="0" err="1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servicios</a:t>
            </a:r>
            <a:r>
              <a:rPr lang="en-US" sz="2000" spc="-150" dirty="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, </a:t>
            </a:r>
            <a:r>
              <a:rPr lang="en-US" sz="2000" spc="-150" dirty="0" err="1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reservas</a:t>
            </a:r>
            <a:r>
              <a:rPr lang="en-US" sz="2000" spc="-150" dirty="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 etc. </a:t>
            </a:r>
            <a:r>
              <a:rPr lang="en-US" sz="2000" spc="-150" dirty="0" err="1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Finalmente</a:t>
            </a:r>
            <a:r>
              <a:rPr lang="en-US" sz="2000" spc="-150" dirty="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, se </a:t>
            </a:r>
            <a:r>
              <a:rPr lang="en-US" sz="2000" spc="-150" dirty="0" err="1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analizarán</a:t>
            </a:r>
            <a:r>
              <a:rPr lang="en-US" sz="2000" spc="-150" dirty="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 las </a:t>
            </a:r>
            <a:r>
              <a:rPr lang="en-US" sz="2000" spc="-150" dirty="0" err="1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tecnologías</a:t>
            </a:r>
            <a:r>
              <a:rPr lang="en-US" sz="2000" spc="-150" dirty="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 para </a:t>
            </a:r>
            <a:r>
              <a:rPr lang="en-US" sz="2000" spc="-150" dirty="0" err="1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el</a:t>
            </a:r>
            <a:r>
              <a:rPr lang="en-US" sz="2000" spc="-150" dirty="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 </a:t>
            </a:r>
            <a:r>
              <a:rPr lang="en-US" sz="2000" spc="-150" dirty="0" err="1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desarrollo</a:t>
            </a:r>
            <a:r>
              <a:rPr lang="en-US" sz="2000" spc="-150" dirty="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, </a:t>
            </a:r>
            <a:r>
              <a:rPr lang="en-US" sz="2000" spc="-150" dirty="0" err="1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incluyendo</a:t>
            </a:r>
            <a:r>
              <a:rPr lang="en-US" sz="2000" spc="-150" dirty="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 </a:t>
            </a:r>
            <a:r>
              <a:rPr lang="en-US" sz="2000" spc="-150" dirty="0" err="1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lenguaje</a:t>
            </a:r>
            <a:r>
              <a:rPr lang="en-US" sz="2000" spc="-150" dirty="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 de </a:t>
            </a:r>
            <a:r>
              <a:rPr lang="en-US" sz="2000" spc="-150" dirty="0" err="1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programación</a:t>
            </a:r>
            <a:r>
              <a:rPr lang="en-US" sz="2000" spc="-150" dirty="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 back-end, motor de base de </a:t>
            </a:r>
            <a:r>
              <a:rPr lang="en-US" sz="2000" spc="-150" dirty="0" err="1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datos</a:t>
            </a:r>
            <a:r>
              <a:rPr lang="en-US" sz="2000" spc="-150" dirty="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, </a:t>
            </a:r>
            <a:r>
              <a:rPr lang="en-US" sz="2000" spc="-150" dirty="0" err="1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tecnologías</a:t>
            </a:r>
            <a:r>
              <a:rPr lang="en-US" sz="2000" spc="-150" dirty="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 front-end y </a:t>
            </a:r>
            <a:r>
              <a:rPr lang="en-US" sz="2000" spc="-150" dirty="0" err="1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patrones</a:t>
            </a:r>
            <a:r>
              <a:rPr lang="en-US" sz="2000" spc="-150" dirty="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 de </a:t>
            </a:r>
            <a:r>
              <a:rPr lang="en-US" sz="2000" spc="-150" dirty="0" err="1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diseño</a:t>
            </a:r>
            <a:r>
              <a:rPr lang="en-US" sz="2000" spc="-150" dirty="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.</a:t>
            </a:r>
          </a:p>
          <a:p>
            <a:pPr algn="just">
              <a:lnSpc>
                <a:spcPts val="3571"/>
              </a:lnSpc>
            </a:pPr>
            <a:r>
              <a:rPr lang="en-US" sz="2400" b="1" dirty="0" err="1">
                <a:solidFill>
                  <a:srgbClr val="4D4D4C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Objetivos</a:t>
            </a:r>
            <a:r>
              <a:rPr lang="en-US" sz="2400" b="1" dirty="0">
                <a:solidFill>
                  <a:srgbClr val="4D4D4C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 </a:t>
            </a:r>
            <a:r>
              <a:rPr lang="en-US" sz="2400" b="1" dirty="0" err="1">
                <a:solidFill>
                  <a:srgbClr val="4D4D4C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específicos</a:t>
            </a:r>
            <a:r>
              <a:rPr lang="en-US" sz="2400" b="1" dirty="0">
                <a:solidFill>
                  <a:srgbClr val="4D4D4C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 (</a:t>
            </a:r>
            <a:r>
              <a:rPr lang="en-US" sz="2400" b="1" dirty="0" err="1">
                <a:solidFill>
                  <a:srgbClr val="4D4D4C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diseñar</a:t>
            </a:r>
            <a:r>
              <a:rPr lang="en-US" sz="2400" b="1" dirty="0">
                <a:solidFill>
                  <a:srgbClr val="4D4D4C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):</a:t>
            </a:r>
          </a:p>
          <a:p>
            <a:pPr algn="just">
              <a:lnSpc>
                <a:spcPts val="3571"/>
              </a:lnSpc>
            </a:pPr>
            <a:endParaRPr lang="en-US" sz="2199" spc="239" dirty="0">
              <a:solidFill>
                <a:srgbClr val="000000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algn="just">
              <a:lnSpc>
                <a:spcPts val="3571"/>
              </a:lnSpc>
            </a:pPr>
            <a:endParaRPr lang="en-US" sz="2199" spc="239" dirty="0">
              <a:solidFill>
                <a:srgbClr val="000000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algn="just">
              <a:lnSpc>
                <a:spcPts val="3571"/>
              </a:lnSpc>
            </a:pPr>
            <a:endParaRPr lang="en-US" sz="2199" spc="239" dirty="0">
              <a:solidFill>
                <a:srgbClr val="00000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76764" y="4824484"/>
            <a:ext cx="15151031" cy="2133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algn="just">
              <a:lnSpc>
                <a:spcPts val="4135"/>
              </a:lnSpc>
            </a:pPr>
            <a:r>
              <a:rPr lang="en-US" sz="2000" spc="-150" dirty="0" err="1">
                <a:solidFill>
                  <a:srgbClr val="000000"/>
                </a:solidFill>
                <a:latin typeface="Work Sans"/>
                <a:sym typeface="Work Sans"/>
              </a:rPr>
              <a:t>Desarrollar</a:t>
            </a:r>
            <a:r>
              <a:rPr lang="en-US" sz="2000" spc="-150" dirty="0">
                <a:solidFill>
                  <a:srgbClr val="000000"/>
                </a:solidFill>
                <a:latin typeface="Work Sans"/>
                <a:sym typeface="Work Sans"/>
              </a:rPr>
              <a:t> la </a:t>
            </a:r>
            <a:r>
              <a:rPr lang="en-US" sz="2000" spc="-150" dirty="0" err="1">
                <a:solidFill>
                  <a:srgbClr val="000000"/>
                </a:solidFill>
                <a:latin typeface="Work Sans"/>
                <a:sym typeface="Work Sans"/>
              </a:rPr>
              <a:t>arquitectura</a:t>
            </a:r>
            <a:r>
              <a:rPr lang="en-US" sz="2000" spc="-150" dirty="0">
                <a:solidFill>
                  <a:srgbClr val="000000"/>
                </a:solidFill>
                <a:latin typeface="Work Sans"/>
                <a:sym typeface="Work Sans"/>
              </a:rPr>
              <a:t> general del </a:t>
            </a:r>
            <a:r>
              <a:rPr lang="en-US" sz="2000" spc="-150" dirty="0" err="1">
                <a:solidFill>
                  <a:srgbClr val="000000"/>
                </a:solidFill>
                <a:latin typeface="Work Sans"/>
                <a:sym typeface="Work Sans"/>
              </a:rPr>
              <a:t>sistema</a:t>
            </a:r>
            <a:r>
              <a:rPr lang="en-US" sz="2000" spc="-150" dirty="0">
                <a:solidFill>
                  <a:srgbClr val="000000"/>
                </a:solidFill>
                <a:latin typeface="Work Sans"/>
                <a:sym typeface="Work Sans"/>
              </a:rPr>
              <a:t> </a:t>
            </a:r>
            <a:r>
              <a:rPr lang="en-US" sz="2000" spc="-150" dirty="0" err="1">
                <a:solidFill>
                  <a:srgbClr val="000000"/>
                </a:solidFill>
                <a:latin typeface="Work Sans"/>
                <a:sym typeface="Work Sans"/>
              </a:rPr>
              <a:t>basada</a:t>
            </a:r>
            <a:r>
              <a:rPr lang="en-US" sz="2000" spc="-150" dirty="0">
                <a:solidFill>
                  <a:srgbClr val="000000"/>
                </a:solidFill>
                <a:latin typeface="Work Sans"/>
                <a:sym typeface="Work Sans"/>
              </a:rPr>
              <a:t> </a:t>
            </a:r>
            <a:r>
              <a:rPr lang="en-US" sz="2000" spc="-150" dirty="0" err="1">
                <a:solidFill>
                  <a:srgbClr val="000000"/>
                </a:solidFill>
                <a:latin typeface="Work Sans"/>
                <a:sym typeface="Work Sans"/>
              </a:rPr>
              <a:t>en</a:t>
            </a:r>
            <a:r>
              <a:rPr lang="en-US" sz="2000" spc="-150" dirty="0">
                <a:solidFill>
                  <a:srgbClr val="000000"/>
                </a:solidFill>
                <a:latin typeface="Work Sans"/>
                <a:sym typeface="Work Sans"/>
              </a:rPr>
              <a:t> un </a:t>
            </a:r>
            <a:r>
              <a:rPr lang="en-US" sz="2000" spc="-150" dirty="0" err="1">
                <a:solidFill>
                  <a:srgbClr val="000000"/>
                </a:solidFill>
                <a:latin typeface="Work Sans"/>
                <a:sym typeface="Work Sans"/>
              </a:rPr>
              <a:t>modelo</a:t>
            </a:r>
            <a:r>
              <a:rPr lang="en-US" sz="2000" spc="-150" dirty="0">
                <a:solidFill>
                  <a:srgbClr val="000000"/>
                </a:solidFill>
                <a:latin typeface="Work Sans"/>
                <a:sym typeface="Work Sans"/>
              </a:rPr>
              <a:t> </a:t>
            </a:r>
            <a:r>
              <a:rPr lang="en-US" sz="2000" spc="-150" dirty="0" err="1">
                <a:solidFill>
                  <a:srgbClr val="000000"/>
                </a:solidFill>
                <a:latin typeface="Work Sans"/>
                <a:sym typeface="Work Sans"/>
              </a:rPr>
              <a:t>cliente-servidor</a:t>
            </a:r>
            <a:r>
              <a:rPr lang="en-US" sz="2000" spc="-150" dirty="0">
                <a:solidFill>
                  <a:srgbClr val="000000"/>
                </a:solidFill>
                <a:latin typeface="Work Sans"/>
                <a:sym typeface="Work Sans"/>
              </a:rPr>
              <a:t>, </a:t>
            </a:r>
            <a:r>
              <a:rPr lang="en-US" sz="2000" spc="-150" dirty="0" err="1">
                <a:solidFill>
                  <a:srgbClr val="000000"/>
                </a:solidFill>
                <a:latin typeface="Work Sans"/>
                <a:sym typeface="Work Sans"/>
              </a:rPr>
              <a:t>utilizando</a:t>
            </a:r>
            <a:r>
              <a:rPr lang="en-US" sz="2000" spc="-150" dirty="0">
                <a:solidFill>
                  <a:srgbClr val="000000"/>
                </a:solidFill>
                <a:latin typeface="Work Sans"/>
                <a:sym typeface="Work Sans"/>
              </a:rPr>
              <a:t> </a:t>
            </a:r>
            <a:r>
              <a:rPr lang="en-US" sz="2000" spc="-150" dirty="0" err="1">
                <a:solidFill>
                  <a:srgbClr val="000000"/>
                </a:solidFill>
                <a:latin typeface="Work Sans"/>
                <a:sym typeface="Work Sans"/>
              </a:rPr>
              <a:t>una</a:t>
            </a:r>
            <a:r>
              <a:rPr lang="en-US" sz="2000" spc="-150" dirty="0">
                <a:solidFill>
                  <a:srgbClr val="000000"/>
                </a:solidFill>
                <a:latin typeface="Work Sans"/>
                <a:sym typeface="Work Sans"/>
              </a:rPr>
              <a:t> base de </a:t>
            </a:r>
            <a:r>
              <a:rPr lang="en-US" sz="2000" spc="-150" dirty="0" err="1">
                <a:solidFill>
                  <a:srgbClr val="000000"/>
                </a:solidFill>
                <a:latin typeface="Work Sans"/>
                <a:sym typeface="Work Sans"/>
              </a:rPr>
              <a:t>datos</a:t>
            </a:r>
            <a:r>
              <a:rPr lang="en-US" sz="2000" spc="-150" dirty="0">
                <a:solidFill>
                  <a:srgbClr val="000000"/>
                </a:solidFill>
                <a:latin typeface="Work Sans"/>
                <a:sym typeface="Work Sans"/>
              </a:rPr>
              <a:t> </a:t>
            </a:r>
            <a:r>
              <a:rPr lang="en-US" sz="2000" spc="-150" dirty="0" err="1">
                <a:solidFill>
                  <a:srgbClr val="000000"/>
                </a:solidFill>
                <a:latin typeface="Work Sans"/>
                <a:sym typeface="Work Sans"/>
              </a:rPr>
              <a:t>relacional</a:t>
            </a:r>
            <a:r>
              <a:rPr lang="en-US" sz="2000" spc="-150" dirty="0">
                <a:solidFill>
                  <a:srgbClr val="000000"/>
                </a:solidFill>
                <a:latin typeface="Work Sans"/>
                <a:sym typeface="Work Sans"/>
              </a:rPr>
              <a:t> y </a:t>
            </a:r>
            <a:r>
              <a:rPr lang="en-US" sz="2000" spc="-150" dirty="0" err="1">
                <a:solidFill>
                  <a:srgbClr val="000000"/>
                </a:solidFill>
                <a:latin typeface="Work Sans"/>
                <a:sym typeface="Work Sans"/>
              </a:rPr>
              <a:t>una</a:t>
            </a:r>
            <a:r>
              <a:rPr lang="en-US" sz="2000" spc="-150" dirty="0">
                <a:solidFill>
                  <a:srgbClr val="000000"/>
                </a:solidFill>
                <a:latin typeface="Work Sans"/>
                <a:sym typeface="Work Sans"/>
              </a:rPr>
              <a:t> </a:t>
            </a:r>
            <a:r>
              <a:rPr lang="en-US" sz="2000" spc="-150" dirty="0" err="1">
                <a:solidFill>
                  <a:srgbClr val="000000"/>
                </a:solidFill>
                <a:latin typeface="Work Sans"/>
                <a:sym typeface="Work Sans"/>
              </a:rPr>
              <a:t>interfaz</a:t>
            </a:r>
            <a:r>
              <a:rPr lang="en-US" sz="2000" spc="-150" dirty="0">
                <a:solidFill>
                  <a:srgbClr val="000000"/>
                </a:solidFill>
                <a:latin typeface="Work Sans"/>
                <a:sym typeface="Work Sans"/>
              </a:rPr>
              <a:t> backend </a:t>
            </a:r>
            <a:r>
              <a:rPr lang="en-US" sz="2000" spc="-150" dirty="0" err="1">
                <a:solidFill>
                  <a:srgbClr val="000000"/>
                </a:solidFill>
                <a:latin typeface="Work Sans"/>
                <a:sym typeface="Work Sans"/>
              </a:rPr>
              <a:t>mediante</a:t>
            </a:r>
            <a:r>
              <a:rPr lang="en-US" sz="2000" spc="-150" dirty="0">
                <a:solidFill>
                  <a:srgbClr val="000000"/>
                </a:solidFill>
                <a:latin typeface="Work Sans"/>
                <a:sym typeface="Work Sans"/>
              </a:rPr>
              <a:t> API. Se </a:t>
            </a:r>
            <a:r>
              <a:rPr lang="en-US" sz="2000" spc="-150" dirty="0" err="1">
                <a:solidFill>
                  <a:srgbClr val="000000"/>
                </a:solidFill>
                <a:latin typeface="Work Sans"/>
                <a:sym typeface="Work Sans"/>
              </a:rPr>
              <a:t>elaborarán</a:t>
            </a:r>
            <a:r>
              <a:rPr lang="en-US" sz="2000" spc="-150" dirty="0">
                <a:solidFill>
                  <a:srgbClr val="000000"/>
                </a:solidFill>
                <a:latin typeface="Work Sans"/>
                <a:sym typeface="Work Sans"/>
              </a:rPr>
              <a:t> </a:t>
            </a:r>
            <a:r>
              <a:rPr lang="en-US" sz="2000" spc="-150" dirty="0" err="1">
                <a:solidFill>
                  <a:srgbClr val="000000"/>
                </a:solidFill>
                <a:latin typeface="Work Sans"/>
                <a:sym typeface="Work Sans"/>
              </a:rPr>
              <a:t>diagramas</a:t>
            </a:r>
            <a:r>
              <a:rPr lang="en-US" sz="2000" spc="-150" dirty="0">
                <a:solidFill>
                  <a:srgbClr val="000000"/>
                </a:solidFill>
                <a:latin typeface="Work Sans"/>
                <a:sym typeface="Work Sans"/>
              </a:rPr>
              <a:t> UML que </a:t>
            </a:r>
            <a:r>
              <a:rPr lang="en-US" sz="2000" spc="-150" dirty="0" err="1">
                <a:solidFill>
                  <a:srgbClr val="000000"/>
                </a:solidFill>
                <a:latin typeface="Work Sans"/>
                <a:sym typeface="Work Sans"/>
              </a:rPr>
              <a:t>representen</a:t>
            </a:r>
            <a:r>
              <a:rPr lang="en-US" sz="2000" spc="-150" dirty="0">
                <a:solidFill>
                  <a:srgbClr val="000000"/>
                </a:solidFill>
                <a:latin typeface="Work Sans"/>
                <a:sym typeface="Work Sans"/>
              </a:rPr>
              <a:t> </a:t>
            </a:r>
            <a:r>
              <a:rPr lang="en-US" sz="2000" spc="-150" dirty="0" err="1">
                <a:solidFill>
                  <a:srgbClr val="000000"/>
                </a:solidFill>
                <a:latin typeface="Work Sans"/>
                <a:sym typeface="Work Sans"/>
              </a:rPr>
              <a:t>los</a:t>
            </a:r>
            <a:r>
              <a:rPr lang="en-US" sz="2000" spc="-150" dirty="0">
                <a:solidFill>
                  <a:srgbClr val="000000"/>
                </a:solidFill>
                <a:latin typeface="Work Sans"/>
                <a:sym typeface="Work Sans"/>
              </a:rPr>
              <a:t> </a:t>
            </a:r>
            <a:r>
              <a:rPr lang="en-US" sz="2000" spc="-150" dirty="0" err="1">
                <a:solidFill>
                  <a:srgbClr val="000000"/>
                </a:solidFill>
                <a:latin typeface="Work Sans"/>
                <a:sym typeface="Work Sans"/>
              </a:rPr>
              <a:t>casos</a:t>
            </a:r>
            <a:r>
              <a:rPr lang="en-US" sz="2000" spc="-150" dirty="0">
                <a:solidFill>
                  <a:srgbClr val="000000"/>
                </a:solidFill>
                <a:latin typeface="Work Sans"/>
                <a:sym typeface="Work Sans"/>
              </a:rPr>
              <a:t> de </a:t>
            </a:r>
            <a:r>
              <a:rPr lang="en-US" sz="2000" spc="-150" dirty="0" err="1">
                <a:solidFill>
                  <a:srgbClr val="000000"/>
                </a:solidFill>
                <a:latin typeface="Work Sans"/>
                <a:sym typeface="Work Sans"/>
              </a:rPr>
              <a:t>uso</a:t>
            </a:r>
            <a:r>
              <a:rPr lang="en-US" sz="2000" spc="-150" dirty="0">
                <a:solidFill>
                  <a:srgbClr val="000000"/>
                </a:solidFill>
                <a:latin typeface="Work Sans"/>
                <a:sym typeface="Work Sans"/>
              </a:rPr>
              <a:t>, </a:t>
            </a:r>
            <a:r>
              <a:rPr lang="en-US" sz="2000" spc="-150" dirty="0" err="1">
                <a:solidFill>
                  <a:srgbClr val="000000"/>
                </a:solidFill>
                <a:latin typeface="Work Sans"/>
                <a:sym typeface="Work Sans"/>
              </a:rPr>
              <a:t>clases</a:t>
            </a:r>
            <a:r>
              <a:rPr lang="en-US" sz="2000" spc="-150" dirty="0">
                <a:solidFill>
                  <a:srgbClr val="000000"/>
                </a:solidFill>
                <a:latin typeface="Work Sans"/>
                <a:sym typeface="Work Sans"/>
              </a:rPr>
              <a:t>, </a:t>
            </a:r>
            <a:r>
              <a:rPr lang="en-US" sz="2000" spc="-150" dirty="0" err="1">
                <a:solidFill>
                  <a:srgbClr val="000000"/>
                </a:solidFill>
                <a:latin typeface="Work Sans"/>
                <a:sym typeface="Work Sans"/>
              </a:rPr>
              <a:t>secuencias</a:t>
            </a:r>
            <a:r>
              <a:rPr lang="en-US" sz="2000" spc="-150" dirty="0">
                <a:solidFill>
                  <a:srgbClr val="000000"/>
                </a:solidFill>
                <a:latin typeface="Work Sans"/>
                <a:sym typeface="Work Sans"/>
              </a:rPr>
              <a:t> y </a:t>
            </a:r>
            <a:r>
              <a:rPr lang="en-US" sz="2000" spc="-150" dirty="0" err="1">
                <a:solidFill>
                  <a:srgbClr val="000000"/>
                </a:solidFill>
                <a:latin typeface="Work Sans"/>
                <a:sym typeface="Work Sans"/>
              </a:rPr>
              <a:t>actividades</a:t>
            </a:r>
            <a:r>
              <a:rPr lang="en-US" sz="2000" spc="-150" dirty="0">
                <a:solidFill>
                  <a:srgbClr val="000000"/>
                </a:solidFill>
                <a:latin typeface="Work Sans"/>
                <a:sym typeface="Work Sans"/>
              </a:rPr>
              <a:t>, para </a:t>
            </a:r>
            <a:r>
              <a:rPr lang="en-US" sz="2000" spc="-150" dirty="0" err="1">
                <a:solidFill>
                  <a:srgbClr val="000000"/>
                </a:solidFill>
                <a:latin typeface="Work Sans"/>
                <a:sym typeface="Work Sans"/>
              </a:rPr>
              <a:t>así</a:t>
            </a:r>
            <a:r>
              <a:rPr lang="en-US" sz="2000" spc="-150" dirty="0">
                <a:solidFill>
                  <a:srgbClr val="000000"/>
                </a:solidFill>
                <a:latin typeface="Work Sans"/>
                <a:sym typeface="Work Sans"/>
              </a:rPr>
              <a:t> </a:t>
            </a:r>
            <a:r>
              <a:rPr lang="en-US" sz="2000" spc="-150" dirty="0" err="1">
                <a:solidFill>
                  <a:srgbClr val="000000"/>
                </a:solidFill>
                <a:latin typeface="Work Sans"/>
                <a:sym typeface="Work Sans"/>
              </a:rPr>
              <a:t>tener</a:t>
            </a:r>
            <a:r>
              <a:rPr lang="en-US" sz="2000" spc="-150" dirty="0">
                <a:solidFill>
                  <a:srgbClr val="000000"/>
                </a:solidFill>
                <a:latin typeface="Work Sans"/>
                <a:sym typeface="Work Sans"/>
              </a:rPr>
              <a:t> </a:t>
            </a:r>
            <a:r>
              <a:rPr lang="en-US" sz="2000" spc="-150" dirty="0" err="1">
                <a:solidFill>
                  <a:srgbClr val="000000"/>
                </a:solidFill>
                <a:latin typeface="Work Sans"/>
                <a:sym typeface="Work Sans"/>
              </a:rPr>
              <a:t>una</a:t>
            </a:r>
            <a:r>
              <a:rPr lang="en-US" sz="2000" spc="-150" dirty="0">
                <a:solidFill>
                  <a:srgbClr val="000000"/>
                </a:solidFill>
                <a:latin typeface="Work Sans"/>
                <a:sym typeface="Work Sans"/>
              </a:rPr>
              <a:t> </a:t>
            </a:r>
            <a:r>
              <a:rPr lang="en-US" sz="2000" spc="-150" dirty="0" err="1">
                <a:solidFill>
                  <a:srgbClr val="000000"/>
                </a:solidFill>
                <a:latin typeface="Work Sans"/>
                <a:sym typeface="Work Sans"/>
              </a:rPr>
              <a:t>visión</a:t>
            </a:r>
            <a:r>
              <a:rPr lang="en-US" sz="2000" spc="-150" dirty="0">
                <a:solidFill>
                  <a:srgbClr val="000000"/>
                </a:solidFill>
                <a:latin typeface="Work Sans"/>
                <a:sym typeface="Work Sans"/>
              </a:rPr>
              <a:t> </a:t>
            </a:r>
            <a:r>
              <a:rPr lang="en-US" sz="2000" spc="-150" dirty="0" err="1">
                <a:solidFill>
                  <a:srgbClr val="000000"/>
                </a:solidFill>
                <a:latin typeface="Work Sans"/>
                <a:sym typeface="Work Sans"/>
              </a:rPr>
              <a:t>clara</a:t>
            </a:r>
            <a:r>
              <a:rPr lang="en-US" sz="2000" spc="-150" dirty="0">
                <a:solidFill>
                  <a:srgbClr val="000000"/>
                </a:solidFill>
                <a:latin typeface="Work Sans"/>
                <a:sym typeface="Work Sans"/>
              </a:rPr>
              <a:t> y </a:t>
            </a:r>
            <a:r>
              <a:rPr lang="en-US" sz="2000" spc="-150" dirty="0" err="1">
                <a:solidFill>
                  <a:srgbClr val="000000"/>
                </a:solidFill>
                <a:latin typeface="Work Sans"/>
                <a:sym typeface="Work Sans"/>
              </a:rPr>
              <a:t>estructurada</a:t>
            </a:r>
            <a:r>
              <a:rPr lang="en-US" sz="2000" spc="-150" dirty="0">
                <a:solidFill>
                  <a:srgbClr val="000000"/>
                </a:solidFill>
                <a:latin typeface="Work Sans"/>
                <a:sym typeface="Work Sans"/>
              </a:rPr>
              <a:t> del </a:t>
            </a:r>
            <a:r>
              <a:rPr lang="en-US" sz="2000" spc="-150" dirty="0" err="1">
                <a:solidFill>
                  <a:srgbClr val="000000"/>
                </a:solidFill>
                <a:latin typeface="Work Sans"/>
                <a:sym typeface="Work Sans"/>
              </a:rPr>
              <a:t>funcionamiento</a:t>
            </a:r>
            <a:r>
              <a:rPr lang="en-US" sz="2000" spc="-150" dirty="0">
                <a:solidFill>
                  <a:srgbClr val="000000"/>
                </a:solidFill>
                <a:latin typeface="Work Sans"/>
                <a:sym typeface="Work Sans"/>
              </a:rPr>
              <a:t> del </a:t>
            </a:r>
            <a:r>
              <a:rPr lang="en-US" sz="2000" spc="-150" dirty="0" err="1">
                <a:solidFill>
                  <a:srgbClr val="000000"/>
                </a:solidFill>
                <a:latin typeface="Work Sans"/>
                <a:sym typeface="Work Sans"/>
              </a:rPr>
              <a:t>sistema</a:t>
            </a:r>
            <a:r>
              <a:rPr lang="en-US" sz="2000" spc="-150" dirty="0">
                <a:solidFill>
                  <a:srgbClr val="000000"/>
                </a:solidFill>
                <a:latin typeface="Work Sans"/>
                <a:sym typeface="Work Sans"/>
              </a:rPr>
              <a:t>. También se </a:t>
            </a:r>
            <a:r>
              <a:rPr lang="en-US" sz="2000" spc="-150" dirty="0" err="1">
                <a:solidFill>
                  <a:srgbClr val="000000"/>
                </a:solidFill>
                <a:latin typeface="Work Sans"/>
                <a:sym typeface="Work Sans"/>
              </a:rPr>
              <a:t>diseñará</a:t>
            </a:r>
            <a:r>
              <a:rPr lang="en-US" sz="2000" spc="-150" dirty="0">
                <a:solidFill>
                  <a:srgbClr val="000000"/>
                </a:solidFill>
                <a:latin typeface="Work Sans"/>
                <a:sym typeface="Work Sans"/>
              </a:rPr>
              <a:t> </a:t>
            </a:r>
            <a:r>
              <a:rPr lang="en-US" sz="2000" spc="-150" dirty="0" err="1">
                <a:solidFill>
                  <a:srgbClr val="000000"/>
                </a:solidFill>
                <a:latin typeface="Work Sans"/>
                <a:sym typeface="Work Sans"/>
              </a:rPr>
              <a:t>el</a:t>
            </a:r>
            <a:r>
              <a:rPr lang="en-US" sz="2000" spc="-150" dirty="0">
                <a:solidFill>
                  <a:srgbClr val="000000"/>
                </a:solidFill>
                <a:latin typeface="Work Sans"/>
                <a:sym typeface="Work Sans"/>
              </a:rPr>
              <a:t> </a:t>
            </a:r>
            <a:r>
              <a:rPr lang="en-US" sz="2000" spc="-150" dirty="0" err="1">
                <a:solidFill>
                  <a:srgbClr val="000000"/>
                </a:solidFill>
                <a:latin typeface="Work Sans"/>
                <a:sym typeface="Work Sans"/>
              </a:rPr>
              <a:t>modelo</a:t>
            </a:r>
            <a:r>
              <a:rPr lang="en-US" sz="2000" spc="-150" dirty="0">
                <a:solidFill>
                  <a:srgbClr val="000000"/>
                </a:solidFill>
                <a:latin typeface="Work Sans"/>
                <a:sym typeface="Work Sans"/>
              </a:rPr>
              <a:t> de base de </a:t>
            </a:r>
            <a:r>
              <a:rPr lang="en-US" sz="2000" spc="-150" dirty="0" err="1">
                <a:solidFill>
                  <a:srgbClr val="000000"/>
                </a:solidFill>
                <a:latin typeface="Work Sans"/>
                <a:sym typeface="Work Sans"/>
              </a:rPr>
              <a:t>datos</a:t>
            </a:r>
            <a:r>
              <a:rPr lang="en-US" sz="2000" spc="-150" dirty="0">
                <a:solidFill>
                  <a:srgbClr val="000000"/>
                </a:solidFill>
                <a:latin typeface="Work Sans"/>
                <a:sym typeface="Work Sans"/>
              </a:rPr>
              <a:t>, </a:t>
            </a:r>
            <a:r>
              <a:rPr lang="en-US" sz="2000" spc="-150" dirty="0" err="1">
                <a:solidFill>
                  <a:srgbClr val="000000"/>
                </a:solidFill>
                <a:latin typeface="Work Sans"/>
                <a:sym typeface="Work Sans"/>
              </a:rPr>
              <a:t>definiendo</a:t>
            </a:r>
            <a:r>
              <a:rPr lang="en-US" sz="2000" spc="-150" dirty="0">
                <a:solidFill>
                  <a:srgbClr val="000000"/>
                </a:solidFill>
                <a:latin typeface="Work Sans"/>
                <a:sym typeface="Work Sans"/>
              </a:rPr>
              <a:t> sus </a:t>
            </a:r>
            <a:r>
              <a:rPr lang="en-US" sz="2000" spc="-150" dirty="0" err="1">
                <a:solidFill>
                  <a:srgbClr val="000000"/>
                </a:solidFill>
                <a:latin typeface="Work Sans"/>
                <a:sym typeface="Work Sans"/>
              </a:rPr>
              <a:t>entidades</a:t>
            </a:r>
            <a:r>
              <a:rPr lang="en-US" sz="2000" spc="-150" dirty="0">
                <a:solidFill>
                  <a:srgbClr val="000000"/>
                </a:solidFill>
                <a:latin typeface="Work Sans"/>
                <a:sym typeface="Work Sans"/>
              </a:rPr>
              <a:t>, </a:t>
            </a:r>
            <a:r>
              <a:rPr lang="en-US" sz="2000" spc="-150" dirty="0" err="1">
                <a:solidFill>
                  <a:srgbClr val="000000"/>
                </a:solidFill>
                <a:latin typeface="Work Sans"/>
                <a:sym typeface="Work Sans"/>
              </a:rPr>
              <a:t>relaciones</a:t>
            </a:r>
            <a:r>
              <a:rPr lang="en-US" sz="2000" spc="-150" dirty="0">
                <a:solidFill>
                  <a:srgbClr val="000000"/>
                </a:solidFill>
                <a:latin typeface="Work Sans"/>
                <a:sym typeface="Work Sans"/>
              </a:rPr>
              <a:t> y </a:t>
            </a:r>
            <a:r>
              <a:rPr lang="en-US" sz="2000" spc="-150" dirty="0" err="1">
                <a:solidFill>
                  <a:srgbClr val="000000"/>
                </a:solidFill>
                <a:latin typeface="Work Sans"/>
                <a:sym typeface="Work Sans"/>
              </a:rPr>
              <a:t>restricciones</a:t>
            </a:r>
            <a:r>
              <a:rPr lang="en-US" sz="2000" spc="-150" dirty="0">
                <a:solidFill>
                  <a:srgbClr val="000000"/>
                </a:solidFill>
                <a:latin typeface="Work Sans"/>
                <a:sym typeface="Work Sans"/>
              </a:rPr>
              <a:t>.</a:t>
            </a:r>
          </a:p>
          <a:p>
            <a:pPr algn="just">
              <a:lnSpc>
                <a:spcPts val="3571"/>
              </a:lnSpc>
            </a:pPr>
            <a:endParaRPr lang="en-US" sz="2000" b="1" dirty="0">
              <a:solidFill>
                <a:srgbClr val="4D4D4C"/>
              </a:solidFill>
              <a:latin typeface="Work Sans Bold"/>
              <a:sym typeface="Work Sans"/>
            </a:endParaRPr>
          </a:p>
          <a:p>
            <a:pPr algn="just">
              <a:lnSpc>
                <a:spcPts val="3571"/>
              </a:lnSpc>
            </a:pPr>
            <a:endParaRPr lang="en-US" sz="2000" b="1" dirty="0">
              <a:solidFill>
                <a:srgbClr val="4D4D4C"/>
              </a:solidFill>
              <a:latin typeface="Work Sans Bold"/>
              <a:sym typeface="Work Sans"/>
            </a:endParaRPr>
          </a:p>
          <a:p>
            <a:pPr algn="just">
              <a:lnSpc>
                <a:spcPts val="3571"/>
              </a:lnSpc>
            </a:pPr>
            <a:endParaRPr lang="en-US" sz="2199" spc="239" dirty="0">
              <a:solidFill>
                <a:srgbClr val="00000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1" name="TextBox 5"/>
          <p:cNvSpPr txBox="1"/>
          <p:nvPr/>
        </p:nvSpPr>
        <p:spPr>
          <a:xfrm>
            <a:off x="685800" y="6826266"/>
            <a:ext cx="5791200" cy="639394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algn="ctr">
              <a:lnSpc>
                <a:spcPts val="4681"/>
              </a:lnSpc>
            </a:pPr>
            <a:r>
              <a:rPr lang="en-US" sz="2400" b="1" dirty="0" err="1">
                <a:solidFill>
                  <a:srgbClr val="4D4D4C"/>
                </a:solidFill>
                <a:latin typeface="Work Sans Bold"/>
                <a:sym typeface="Work Sans Bold"/>
              </a:rPr>
              <a:t>Objetivos</a:t>
            </a:r>
            <a:r>
              <a:rPr lang="en-US" sz="2400" b="1" dirty="0">
                <a:solidFill>
                  <a:srgbClr val="4D4D4C"/>
                </a:solidFill>
                <a:latin typeface="Work Sans Bold"/>
                <a:sym typeface="Work Sans Bold"/>
              </a:rPr>
              <a:t> </a:t>
            </a:r>
            <a:r>
              <a:rPr lang="en-US" sz="2400" b="1" dirty="0" err="1">
                <a:solidFill>
                  <a:srgbClr val="4D4D4C"/>
                </a:solidFill>
                <a:latin typeface="Work Sans Bold"/>
                <a:sym typeface="Work Sans Bold"/>
              </a:rPr>
              <a:t>específicos</a:t>
            </a:r>
            <a:r>
              <a:rPr lang="en-US" sz="2400" b="1" dirty="0">
                <a:solidFill>
                  <a:srgbClr val="4D4D4C"/>
                </a:solidFill>
                <a:latin typeface="Work Sans Bold"/>
                <a:sym typeface="Work Sans Bold"/>
              </a:rPr>
              <a:t> (</a:t>
            </a:r>
            <a:r>
              <a:rPr lang="en-US" sz="2400" b="1" dirty="0" err="1">
                <a:solidFill>
                  <a:srgbClr val="4D4D4C"/>
                </a:solidFill>
                <a:latin typeface="Work Sans Bold"/>
                <a:sym typeface="Work Sans Bold"/>
              </a:rPr>
              <a:t>implementar</a:t>
            </a:r>
            <a:r>
              <a:rPr lang="en-US" sz="2400" b="1" dirty="0">
                <a:solidFill>
                  <a:srgbClr val="4D4D4C"/>
                </a:solidFill>
                <a:latin typeface="Work Sans Bold"/>
                <a:sym typeface="Work Sans Bold"/>
              </a:rPr>
              <a:t>):</a:t>
            </a:r>
          </a:p>
        </p:txBody>
      </p:sp>
      <p:sp>
        <p:nvSpPr>
          <p:cNvPr id="12" name="TextBox 9"/>
          <p:cNvSpPr txBox="1"/>
          <p:nvPr/>
        </p:nvSpPr>
        <p:spPr>
          <a:xfrm>
            <a:off x="810696" y="7401069"/>
            <a:ext cx="15151031" cy="1558798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algn="just">
              <a:lnSpc>
                <a:spcPts val="4135"/>
              </a:lnSpc>
            </a:pPr>
            <a:r>
              <a:rPr lang="en-US" sz="2000" spc="-150" dirty="0" err="1">
                <a:solidFill>
                  <a:srgbClr val="000000"/>
                </a:solidFill>
                <a:latin typeface="Work Sans"/>
                <a:sym typeface="Work Sans"/>
              </a:rPr>
              <a:t>Configurar</a:t>
            </a:r>
            <a:r>
              <a:rPr lang="en-US" sz="2000" spc="-150" dirty="0">
                <a:solidFill>
                  <a:srgbClr val="000000"/>
                </a:solidFill>
                <a:latin typeface="Work Sans"/>
                <a:sym typeface="Work Sans"/>
              </a:rPr>
              <a:t> </a:t>
            </a:r>
            <a:r>
              <a:rPr lang="en-US" sz="2000" spc="-150" dirty="0" err="1">
                <a:solidFill>
                  <a:srgbClr val="000000"/>
                </a:solidFill>
                <a:latin typeface="Work Sans"/>
                <a:sym typeface="Work Sans"/>
              </a:rPr>
              <a:t>el</a:t>
            </a:r>
            <a:r>
              <a:rPr lang="en-US" sz="2000" spc="-150" dirty="0">
                <a:solidFill>
                  <a:srgbClr val="000000"/>
                </a:solidFill>
                <a:latin typeface="Work Sans"/>
                <a:sym typeface="Work Sans"/>
              </a:rPr>
              <a:t> </a:t>
            </a:r>
            <a:r>
              <a:rPr lang="en-US" sz="2000" spc="-150" dirty="0" err="1">
                <a:solidFill>
                  <a:srgbClr val="000000"/>
                </a:solidFill>
                <a:latin typeface="Work Sans"/>
                <a:sym typeface="Work Sans"/>
              </a:rPr>
              <a:t>entorno</a:t>
            </a:r>
            <a:r>
              <a:rPr lang="en-US" sz="2000" spc="-150" dirty="0">
                <a:solidFill>
                  <a:srgbClr val="000000"/>
                </a:solidFill>
                <a:latin typeface="Work Sans"/>
                <a:sym typeface="Work Sans"/>
              </a:rPr>
              <a:t> de </a:t>
            </a:r>
            <a:r>
              <a:rPr lang="en-US" sz="2000" spc="-150" dirty="0" err="1">
                <a:solidFill>
                  <a:srgbClr val="000000"/>
                </a:solidFill>
                <a:latin typeface="Work Sans"/>
                <a:sym typeface="Work Sans"/>
              </a:rPr>
              <a:t>producción</a:t>
            </a:r>
            <a:r>
              <a:rPr lang="en-US" sz="2000" spc="-150" dirty="0">
                <a:solidFill>
                  <a:srgbClr val="000000"/>
                </a:solidFill>
                <a:latin typeface="Work Sans"/>
                <a:sym typeface="Work Sans"/>
              </a:rPr>
              <a:t>, </a:t>
            </a:r>
            <a:r>
              <a:rPr lang="en-US" sz="2000" spc="-150" dirty="0" err="1">
                <a:solidFill>
                  <a:srgbClr val="000000"/>
                </a:solidFill>
                <a:latin typeface="Work Sans"/>
                <a:sym typeface="Work Sans"/>
              </a:rPr>
              <a:t>desplegando</a:t>
            </a:r>
            <a:r>
              <a:rPr lang="en-US" sz="2000" spc="-150" dirty="0">
                <a:solidFill>
                  <a:srgbClr val="000000"/>
                </a:solidFill>
                <a:latin typeface="Work Sans"/>
                <a:sym typeface="Work Sans"/>
              </a:rPr>
              <a:t> la </a:t>
            </a:r>
            <a:r>
              <a:rPr lang="en-US" sz="2000" spc="-150" dirty="0" err="1">
                <a:solidFill>
                  <a:srgbClr val="000000"/>
                </a:solidFill>
                <a:latin typeface="Work Sans"/>
                <a:sym typeface="Work Sans"/>
              </a:rPr>
              <a:t>arqiuitectura</a:t>
            </a:r>
            <a:r>
              <a:rPr lang="en-US" sz="2000" spc="-150" dirty="0">
                <a:solidFill>
                  <a:srgbClr val="000000"/>
                </a:solidFill>
                <a:latin typeface="Work Sans"/>
                <a:sym typeface="Work Sans"/>
              </a:rPr>
              <a:t> y </a:t>
            </a:r>
            <a:r>
              <a:rPr lang="en-US" sz="2000" spc="-150" dirty="0" err="1">
                <a:solidFill>
                  <a:srgbClr val="000000"/>
                </a:solidFill>
                <a:latin typeface="Work Sans"/>
                <a:sym typeface="Work Sans"/>
              </a:rPr>
              <a:t>tecnologías</a:t>
            </a:r>
            <a:r>
              <a:rPr lang="en-US" sz="2000" spc="-150" dirty="0">
                <a:solidFill>
                  <a:srgbClr val="000000"/>
                </a:solidFill>
                <a:latin typeface="Work Sans"/>
                <a:sym typeface="Work Sans"/>
              </a:rPr>
              <a:t> para </a:t>
            </a:r>
            <a:r>
              <a:rPr lang="en-US" sz="2000" spc="-150" dirty="0" err="1">
                <a:solidFill>
                  <a:srgbClr val="000000"/>
                </a:solidFill>
                <a:latin typeface="Work Sans"/>
                <a:sym typeface="Work Sans"/>
              </a:rPr>
              <a:t>el</a:t>
            </a:r>
            <a:r>
              <a:rPr lang="en-US" sz="2000" spc="-150" dirty="0">
                <a:solidFill>
                  <a:srgbClr val="000000"/>
                </a:solidFill>
                <a:latin typeface="Work Sans"/>
                <a:sym typeface="Work Sans"/>
              </a:rPr>
              <a:t> paso </a:t>
            </a:r>
            <a:r>
              <a:rPr lang="en-US" sz="2000" spc="-150" dirty="0" err="1">
                <a:solidFill>
                  <a:srgbClr val="000000"/>
                </a:solidFill>
                <a:latin typeface="Work Sans"/>
                <a:sym typeface="Work Sans"/>
              </a:rPr>
              <a:t>satisfactorio</a:t>
            </a:r>
            <a:r>
              <a:rPr lang="en-US" sz="2000" spc="-150" dirty="0">
                <a:solidFill>
                  <a:srgbClr val="000000"/>
                </a:solidFill>
                <a:latin typeface="Work Sans"/>
                <a:sym typeface="Work Sans"/>
              </a:rPr>
              <a:t> a </a:t>
            </a:r>
            <a:r>
              <a:rPr lang="en-US" sz="2000" spc="-150" dirty="0" err="1">
                <a:solidFill>
                  <a:srgbClr val="000000"/>
                </a:solidFill>
                <a:latin typeface="Work Sans"/>
                <a:sym typeface="Work Sans"/>
              </a:rPr>
              <a:t>producción</a:t>
            </a:r>
            <a:r>
              <a:rPr lang="en-US" sz="2000" spc="-150" dirty="0">
                <a:solidFill>
                  <a:srgbClr val="000000"/>
                </a:solidFill>
                <a:latin typeface="Work Sans"/>
                <a:sym typeface="Work Sans"/>
              </a:rPr>
              <a:t>; </a:t>
            </a:r>
            <a:r>
              <a:rPr lang="en-US" sz="2000" spc="-150" dirty="0" err="1">
                <a:solidFill>
                  <a:srgbClr val="000000"/>
                </a:solidFill>
                <a:latin typeface="Work Sans"/>
                <a:sym typeface="Work Sans"/>
              </a:rPr>
              <a:t>Incluyendo</a:t>
            </a:r>
            <a:r>
              <a:rPr lang="en-US" sz="2000" spc="-150" dirty="0">
                <a:solidFill>
                  <a:srgbClr val="000000"/>
                </a:solidFill>
                <a:latin typeface="Work Sans"/>
                <a:sym typeface="Work Sans"/>
              </a:rPr>
              <a:t> </a:t>
            </a:r>
            <a:r>
              <a:rPr lang="en-US" sz="2000" spc="-150" dirty="0" err="1">
                <a:solidFill>
                  <a:srgbClr val="000000"/>
                </a:solidFill>
                <a:latin typeface="Work Sans"/>
                <a:sym typeface="Work Sans"/>
              </a:rPr>
              <a:t>el</a:t>
            </a:r>
            <a:r>
              <a:rPr lang="en-US" sz="2000" spc="-150" dirty="0">
                <a:solidFill>
                  <a:srgbClr val="000000"/>
                </a:solidFill>
                <a:latin typeface="Work Sans"/>
                <a:sym typeface="Work Sans"/>
              </a:rPr>
              <a:t> </a:t>
            </a:r>
            <a:r>
              <a:rPr lang="en-US" sz="2000" spc="-150" dirty="0" err="1">
                <a:solidFill>
                  <a:srgbClr val="000000"/>
                </a:solidFill>
                <a:latin typeface="Work Sans"/>
                <a:sym typeface="Work Sans"/>
              </a:rPr>
              <a:t>proyecto</a:t>
            </a:r>
            <a:r>
              <a:rPr lang="en-US" sz="2000" spc="-150" dirty="0">
                <a:solidFill>
                  <a:srgbClr val="000000"/>
                </a:solidFill>
                <a:latin typeface="Work Sans"/>
                <a:sym typeface="Work Sans"/>
              </a:rPr>
              <a:t>, </a:t>
            </a:r>
            <a:r>
              <a:rPr lang="en-US" sz="2000" spc="-150" dirty="0" err="1">
                <a:solidFill>
                  <a:srgbClr val="000000"/>
                </a:solidFill>
                <a:latin typeface="Work Sans"/>
                <a:sym typeface="Work Sans"/>
              </a:rPr>
              <a:t>el</a:t>
            </a:r>
            <a:r>
              <a:rPr lang="en-US" sz="2000" spc="-150" dirty="0">
                <a:solidFill>
                  <a:srgbClr val="000000"/>
                </a:solidFill>
                <a:latin typeface="Work Sans"/>
                <a:sym typeface="Work Sans"/>
              </a:rPr>
              <a:t> </a:t>
            </a:r>
            <a:r>
              <a:rPr lang="en-US" sz="2000" spc="-150" dirty="0" err="1">
                <a:solidFill>
                  <a:srgbClr val="000000"/>
                </a:solidFill>
                <a:latin typeface="Work Sans"/>
                <a:sym typeface="Work Sans"/>
              </a:rPr>
              <a:t>servidor</a:t>
            </a:r>
            <a:r>
              <a:rPr lang="en-US" sz="2000" spc="-150" dirty="0">
                <a:solidFill>
                  <a:srgbClr val="000000"/>
                </a:solidFill>
                <a:latin typeface="Work Sans"/>
                <a:sym typeface="Work Sans"/>
              </a:rPr>
              <a:t>, la base de </a:t>
            </a:r>
            <a:r>
              <a:rPr lang="en-US" sz="2000" spc="-150" dirty="0" err="1">
                <a:solidFill>
                  <a:srgbClr val="000000"/>
                </a:solidFill>
                <a:latin typeface="Work Sans"/>
                <a:sym typeface="Work Sans"/>
              </a:rPr>
              <a:t>datos</a:t>
            </a:r>
            <a:r>
              <a:rPr lang="en-US" sz="2000" spc="-150" dirty="0">
                <a:solidFill>
                  <a:srgbClr val="000000"/>
                </a:solidFill>
                <a:latin typeface="Work Sans"/>
                <a:sym typeface="Work Sans"/>
              </a:rPr>
              <a:t>, </a:t>
            </a:r>
            <a:r>
              <a:rPr lang="en-US" sz="2000" spc="-150" dirty="0" err="1">
                <a:solidFill>
                  <a:srgbClr val="000000"/>
                </a:solidFill>
                <a:latin typeface="Work Sans"/>
                <a:sym typeface="Work Sans"/>
              </a:rPr>
              <a:t>dependencias</a:t>
            </a:r>
            <a:r>
              <a:rPr lang="en-US" sz="2000" spc="-150" dirty="0">
                <a:solidFill>
                  <a:srgbClr val="000000"/>
                </a:solidFill>
                <a:latin typeface="Work Sans"/>
                <a:sym typeface="Work Sans"/>
              </a:rPr>
              <a:t> y </a:t>
            </a:r>
            <a:r>
              <a:rPr lang="en-US" sz="2000" spc="-150" dirty="0" err="1">
                <a:solidFill>
                  <a:srgbClr val="000000"/>
                </a:solidFill>
                <a:latin typeface="Work Sans"/>
                <a:sym typeface="Work Sans"/>
              </a:rPr>
              <a:t>herramientas</a:t>
            </a:r>
            <a:r>
              <a:rPr lang="en-US" sz="2000" spc="-150" dirty="0">
                <a:solidFill>
                  <a:srgbClr val="000000"/>
                </a:solidFill>
                <a:latin typeface="Work Sans"/>
                <a:sym typeface="Work Sans"/>
              </a:rPr>
              <a:t> </a:t>
            </a:r>
            <a:r>
              <a:rPr lang="en-US" sz="2000" spc="-150" dirty="0" err="1">
                <a:solidFill>
                  <a:srgbClr val="000000"/>
                </a:solidFill>
                <a:latin typeface="Work Sans"/>
                <a:sym typeface="Work Sans"/>
              </a:rPr>
              <a:t>necesarias</a:t>
            </a:r>
            <a:r>
              <a:rPr lang="en-US" sz="2000" spc="-150" dirty="0">
                <a:solidFill>
                  <a:srgbClr val="000000"/>
                </a:solidFill>
                <a:latin typeface="Work Sans"/>
                <a:sym typeface="Work Sans"/>
              </a:rPr>
              <a:t>. Se </a:t>
            </a:r>
            <a:r>
              <a:rPr lang="en-US" sz="2000" spc="-150" dirty="0" err="1">
                <a:solidFill>
                  <a:srgbClr val="000000"/>
                </a:solidFill>
                <a:latin typeface="Work Sans"/>
                <a:sym typeface="Work Sans"/>
              </a:rPr>
              <a:t>brindará</a:t>
            </a:r>
            <a:r>
              <a:rPr lang="en-US" sz="2000" spc="-150" dirty="0">
                <a:solidFill>
                  <a:srgbClr val="000000"/>
                </a:solidFill>
                <a:latin typeface="Work Sans"/>
                <a:sym typeface="Work Sans"/>
              </a:rPr>
              <a:t> </a:t>
            </a:r>
            <a:r>
              <a:rPr lang="en-US" sz="2000" spc="-150" dirty="0" err="1">
                <a:solidFill>
                  <a:srgbClr val="000000"/>
                </a:solidFill>
                <a:latin typeface="Work Sans"/>
                <a:sym typeface="Work Sans"/>
              </a:rPr>
              <a:t>capacitación</a:t>
            </a:r>
            <a:r>
              <a:rPr lang="en-US" sz="2000" spc="-150" dirty="0">
                <a:solidFill>
                  <a:srgbClr val="000000"/>
                </a:solidFill>
                <a:latin typeface="Work Sans"/>
                <a:sym typeface="Work Sans"/>
              </a:rPr>
              <a:t> al personal para </a:t>
            </a:r>
            <a:r>
              <a:rPr lang="en-US" sz="2000" spc="-150" dirty="0" err="1">
                <a:solidFill>
                  <a:srgbClr val="000000"/>
                </a:solidFill>
                <a:latin typeface="Work Sans"/>
                <a:sym typeface="Work Sans"/>
              </a:rPr>
              <a:t>garantizar</a:t>
            </a:r>
            <a:r>
              <a:rPr lang="en-US" sz="2000" spc="-150" dirty="0">
                <a:solidFill>
                  <a:srgbClr val="000000"/>
                </a:solidFill>
                <a:latin typeface="Work Sans"/>
                <a:sym typeface="Work Sans"/>
              </a:rPr>
              <a:t> un </a:t>
            </a:r>
            <a:r>
              <a:rPr lang="en-US" sz="2000" spc="-150" dirty="0" err="1">
                <a:solidFill>
                  <a:srgbClr val="000000"/>
                </a:solidFill>
                <a:latin typeface="Work Sans"/>
                <a:sym typeface="Work Sans"/>
              </a:rPr>
              <a:t>uso</a:t>
            </a:r>
            <a:r>
              <a:rPr lang="en-US" sz="2000" spc="-150" dirty="0">
                <a:solidFill>
                  <a:srgbClr val="000000"/>
                </a:solidFill>
                <a:latin typeface="Work Sans"/>
                <a:sym typeface="Work Sans"/>
              </a:rPr>
              <a:t> </a:t>
            </a:r>
            <a:r>
              <a:rPr lang="en-US" sz="2000" spc="-150" dirty="0" err="1">
                <a:solidFill>
                  <a:srgbClr val="000000"/>
                </a:solidFill>
                <a:latin typeface="Work Sans"/>
                <a:sym typeface="Work Sans"/>
              </a:rPr>
              <a:t>adecuado</a:t>
            </a:r>
            <a:r>
              <a:rPr lang="en-US" sz="2000" spc="-150" dirty="0">
                <a:solidFill>
                  <a:srgbClr val="000000"/>
                </a:solidFill>
                <a:latin typeface="Work Sans"/>
                <a:sym typeface="Work Sans"/>
              </a:rPr>
              <a:t> del </a:t>
            </a:r>
            <a:r>
              <a:rPr lang="en-US" sz="2000" spc="-150" dirty="0" err="1">
                <a:solidFill>
                  <a:srgbClr val="000000"/>
                </a:solidFill>
                <a:latin typeface="Work Sans"/>
                <a:sym typeface="Work Sans"/>
              </a:rPr>
              <a:t>sistema</a:t>
            </a:r>
            <a:r>
              <a:rPr lang="en-US" sz="2000" spc="-150" dirty="0">
                <a:solidFill>
                  <a:srgbClr val="000000"/>
                </a:solidFill>
                <a:latin typeface="Work Sans"/>
                <a:sym typeface="Work Sans"/>
              </a:rPr>
              <a:t>. </a:t>
            </a:r>
          </a:p>
          <a:p>
            <a:pPr algn="just">
              <a:lnSpc>
                <a:spcPts val="3571"/>
              </a:lnSpc>
            </a:pPr>
            <a:endParaRPr lang="en-US" sz="2199" spc="239" dirty="0">
              <a:solidFill>
                <a:srgbClr val="000000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algn="just">
              <a:lnSpc>
                <a:spcPts val="3571"/>
              </a:lnSpc>
            </a:pPr>
            <a:endParaRPr lang="en-US" sz="2199" spc="239" dirty="0">
              <a:solidFill>
                <a:srgbClr val="00000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4114800" y="525626"/>
            <a:ext cx="8621286" cy="980973"/>
            <a:chOff x="0" y="0"/>
            <a:chExt cx="11495048" cy="130796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1448867" cy="1086755"/>
            </a:xfrm>
            <a:custGeom>
              <a:avLst/>
              <a:gdLst/>
              <a:ahLst/>
              <a:cxnLst/>
              <a:rect l="l" t="t" r="r" b="b"/>
              <a:pathLst>
                <a:path w="11448867" h="1086755">
                  <a:moveTo>
                    <a:pt x="0" y="0"/>
                  </a:moveTo>
                  <a:lnTo>
                    <a:pt x="11448867" y="0"/>
                  </a:lnTo>
                  <a:lnTo>
                    <a:pt x="11448867" y="1086755"/>
                  </a:lnTo>
                  <a:lnTo>
                    <a:pt x="0" y="108675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46181" y="221209"/>
              <a:ext cx="11448867" cy="108675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4681"/>
                </a:lnSpc>
              </a:pPr>
              <a:r>
                <a:rPr lang="en-US" sz="3900" b="1" dirty="0">
                  <a:solidFill>
                    <a:srgbClr val="4D4D4C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¿Por </a:t>
              </a:r>
              <a:r>
                <a:rPr lang="en-US" sz="3900" b="1" dirty="0" err="1">
                  <a:solidFill>
                    <a:srgbClr val="4D4D4C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qué</a:t>
              </a:r>
              <a:r>
                <a:rPr lang="en-US" sz="3900" b="1" dirty="0">
                  <a:solidFill>
                    <a:srgbClr val="4D4D4C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 </a:t>
              </a:r>
              <a:r>
                <a:rPr lang="en-US" sz="3900" b="1" dirty="0" err="1">
                  <a:solidFill>
                    <a:srgbClr val="4D4D4C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surgió</a:t>
              </a:r>
              <a:r>
                <a:rPr lang="en-US" sz="3900" b="1" dirty="0">
                  <a:solidFill>
                    <a:srgbClr val="4D4D4C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 la </a:t>
              </a:r>
              <a:r>
                <a:rPr lang="en-US" sz="3900" b="1" dirty="0" err="1">
                  <a:solidFill>
                    <a:srgbClr val="4D4D4C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necesidad</a:t>
              </a:r>
              <a:r>
                <a:rPr lang="en-US" sz="3900" b="1" dirty="0">
                  <a:solidFill>
                    <a:srgbClr val="4D4D4C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?</a:t>
              </a: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2085443" y="4838700"/>
            <a:ext cx="12109789" cy="1792502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algn="just">
              <a:lnSpc>
                <a:spcPts val="3359"/>
              </a:lnSpc>
            </a:pPr>
            <a:r>
              <a:rPr lang="en-US" sz="2400" spc="-150" dirty="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Se </a:t>
            </a:r>
            <a:r>
              <a:rPr lang="en-US" sz="2400" spc="-150" dirty="0" err="1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evidencia</a:t>
            </a:r>
            <a:r>
              <a:rPr lang="en-US" sz="2400" spc="-150" dirty="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 gran </a:t>
            </a:r>
            <a:r>
              <a:rPr lang="en-US" sz="2400" spc="-150" dirty="0" err="1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molestia</a:t>
            </a:r>
            <a:r>
              <a:rPr lang="en-US" sz="2400" spc="-150" dirty="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 </a:t>
            </a:r>
            <a:r>
              <a:rPr lang="en-US" sz="2400" spc="-150" dirty="0" err="1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por</a:t>
            </a:r>
            <a:r>
              <a:rPr lang="en-US" sz="2400" spc="-150" dirty="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 </a:t>
            </a:r>
            <a:r>
              <a:rPr lang="en-US" sz="2400" spc="-150" dirty="0" err="1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parte</a:t>
            </a:r>
            <a:r>
              <a:rPr lang="en-US" sz="2400" spc="-150" dirty="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 de </a:t>
            </a:r>
            <a:r>
              <a:rPr lang="en-US" sz="2400" spc="-150" dirty="0" err="1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los</a:t>
            </a:r>
            <a:r>
              <a:rPr lang="en-US" sz="2400" spc="-150" dirty="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 </a:t>
            </a:r>
            <a:r>
              <a:rPr lang="en-US" sz="2400" spc="-150" dirty="0" err="1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clientes</a:t>
            </a:r>
            <a:r>
              <a:rPr lang="en-US" sz="2400" spc="-150" dirty="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 </a:t>
            </a:r>
            <a:r>
              <a:rPr lang="es-ES" sz="2400" spc="-150" dirty="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por no contar con un sistema de reservas en restaurantes. Estos sistemas aumentan la rentabilidad al maximizar capacidad y reducir pérdidas de clientes, mejorando la experiencia del cliente </a:t>
            </a:r>
            <a:r>
              <a:rPr lang="es-ES" sz="2400" spc="-150" dirty="0" err="1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garantizandole</a:t>
            </a:r>
            <a:r>
              <a:rPr lang="es-ES" sz="2400" spc="-150" dirty="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 mesas, y permitiendo una gestión más eficiente del personal y los recursos. </a:t>
            </a:r>
          </a:p>
        </p:txBody>
      </p:sp>
      <p:sp>
        <p:nvSpPr>
          <p:cNvPr id="13" name="Freeform 13"/>
          <p:cNvSpPr/>
          <p:nvPr/>
        </p:nvSpPr>
        <p:spPr>
          <a:xfrm>
            <a:off x="6095999" y="1676502"/>
            <a:ext cx="4088676" cy="2805605"/>
          </a:xfrm>
          <a:custGeom>
            <a:avLst/>
            <a:gdLst/>
            <a:ahLst/>
            <a:cxnLst/>
            <a:rect l="l" t="t" r="r" b="b"/>
            <a:pathLst>
              <a:path w="3011912" h="3011912">
                <a:moveTo>
                  <a:pt x="0" y="0"/>
                </a:moveTo>
                <a:lnTo>
                  <a:pt x="3011912" y="0"/>
                </a:lnTo>
                <a:lnTo>
                  <a:pt x="3011912" y="3011912"/>
                </a:lnTo>
                <a:lnTo>
                  <a:pt x="0" y="3011912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TextBox 14"/>
          <p:cNvSpPr txBox="1"/>
          <p:nvPr/>
        </p:nvSpPr>
        <p:spPr>
          <a:xfrm>
            <a:off x="2078516" y="7205681"/>
            <a:ext cx="9046684" cy="12534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456"/>
              </a:lnSpc>
            </a:pPr>
            <a:r>
              <a:rPr lang="en-US" sz="2400" b="1" dirty="0">
                <a:solidFill>
                  <a:srgbClr val="000000"/>
                </a:solidFill>
                <a:latin typeface="Work Sans"/>
                <a:sym typeface="Arimo"/>
              </a:rPr>
              <a:t>Fuentes</a:t>
            </a:r>
            <a:r>
              <a:rPr lang="en-US" sz="1754" b="1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:</a:t>
            </a:r>
          </a:p>
          <a:p>
            <a:pPr>
              <a:lnSpc>
                <a:spcPts val="2456"/>
              </a:lnSpc>
            </a:pPr>
            <a:r>
              <a:rPr lang="en-US" sz="1754" u="sng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  <a:hlinkClick r:id="rId4" tooltip="https://www.minsalud.gov.co/sites/rid/Lists/BibliotecaDigital/RIDE/VS/PP/SA/coberturas-vacunacion-antirrabica-perros-gatos-depto-municipio-2023.pdf?utm_source"/>
              </a:rPr>
              <a:t>https://revistas.unisimon.edu.co/index.php/identic/article/download/4935/5075</a:t>
            </a:r>
          </a:p>
          <a:p>
            <a:pPr>
              <a:lnSpc>
                <a:spcPts val="2456"/>
              </a:lnSpc>
            </a:pPr>
            <a:r>
              <a:rPr lang="en-US" sz="1754" u="sng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  <a:hlinkClick r:id="rId4" tooltip="https://www.minsalud.gov.co/sites/rid/Lists/BibliotecaDigital/RIDE/VS/PP/SA/coberturas-vacunacion-antirrabica-perros-gatos-depto-municipio-2023.pdf?utm_source"/>
              </a:rPr>
              <a:t>https://blog.numia.co/acumulacion-de-clientes-en-filas-tradicionales-dentro-de-sucursales/</a:t>
            </a:r>
          </a:p>
          <a:p>
            <a:pPr algn="l">
              <a:lnSpc>
                <a:spcPts val="2456"/>
              </a:lnSpc>
            </a:pPr>
            <a:endParaRPr lang="en-US" sz="1754" u="sng" dirty="0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4549844" y="1028700"/>
            <a:ext cx="8636823" cy="819828"/>
            <a:chOff x="0" y="0"/>
            <a:chExt cx="11448867" cy="108675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1448867" cy="1086755"/>
            </a:xfrm>
            <a:custGeom>
              <a:avLst/>
              <a:gdLst/>
              <a:ahLst/>
              <a:cxnLst/>
              <a:rect l="l" t="t" r="r" b="b"/>
              <a:pathLst>
                <a:path w="11448867" h="1086755">
                  <a:moveTo>
                    <a:pt x="0" y="0"/>
                  </a:moveTo>
                  <a:lnTo>
                    <a:pt x="11448867" y="0"/>
                  </a:lnTo>
                  <a:lnTo>
                    <a:pt x="11448867" y="1086755"/>
                  </a:lnTo>
                  <a:lnTo>
                    <a:pt x="0" y="108675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11448867" cy="108675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4681"/>
                </a:lnSpc>
              </a:pPr>
              <a:r>
                <a:rPr lang="en-US" sz="3900" b="1">
                  <a:solidFill>
                    <a:srgbClr val="4D4D4C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¿Por qué?</a:t>
              </a:r>
            </a:p>
          </p:txBody>
        </p:sp>
      </p:grpSp>
      <p:sp>
        <p:nvSpPr>
          <p:cNvPr id="6" name="AutoShape 6"/>
          <p:cNvSpPr/>
          <p:nvPr/>
        </p:nvSpPr>
        <p:spPr>
          <a:xfrm>
            <a:off x="4911155" y="2522522"/>
            <a:ext cx="7914200" cy="0"/>
          </a:xfrm>
          <a:prstGeom prst="line">
            <a:avLst/>
          </a:prstGeom>
          <a:ln w="9525" cap="rnd">
            <a:solidFill>
              <a:srgbClr val="38AA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2469532" y="2773132"/>
            <a:ext cx="13348936" cy="45886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994"/>
              </a:lnSpc>
            </a:pPr>
            <a:endParaRPr dirty="0"/>
          </a:p>
          <a:p>
            <a:pPr marL="461831" lvl="1" indent="-230916" algn="just">
              <a:lnSpc>
                <a:spcPts val="2994"/>
              </a:lnSpc>
              <a:buFont typeface="Arial"/>
              <a:buChar char="•"/>
            </a:pPr>
            <a:r>
              <a:rPr lang="en-US" sz="2139" dirty="0" err="1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Confiabilidad</a:t>
            </a:r>
            <a:r>
              <a:rPr lang="en-US" sz="2139" dirty="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: al </a:t>
            </a:r>
            <a:r>
              <a:rPr lang="en-US" sz="2139" dirty="0" err="1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momento</a:t>
            </a:r>
            <a:r>
              <a:rPr lang="en-US" sz="2139" dirty="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 que </a:t>
            </a:r>
            <a:r>
              <a:rPr lang="en-US" sz="2139" dirty="0" err="1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el</a:t>
            </a:r>
            <a:r>
              <a:rPr lang="en-US" sz="2139" dirty="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 </a:t>
            </a:r>
            <a:r>
              <a:rPr lang="en-US" sz="2139" dirty="0" err="1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cliente</a:t>
            </a:r>
            <a:r>
              <a:rPr lang="en-US" sz="2139" dirty="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 </a:t>
            </a:r>
            <a:r>
              <a:rPr lang="en-US" sz="2139" dirty="0" err="1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reserva</a:t>
            </a:r>
            <a:r>
              <a:rPr lang="en-US" sz="2139" dirty="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 </a:t>
            </a:r>
            <a:r>
              <a:rPr lang="en-US" sz="2139" dirty="0" err="1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su</a:t>
            </a:r>
            <a:r>
              <a:rPr lang="en-US" sz="2139" dirty="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 mesa, </a:t>
            </a:r>
            <a:r>
              <a:rPr lang="en-US" sz="2139" dirty="0" err="1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tiene</a:t>
            </a:r>
            <a:r>
              <a:rPr lang="en-US" sz="2139" dirty="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 la </a:t>
            </a:r>
            <a:r>
              <a:rPr lang="en-US" sz="2139" dirty="0" err="1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confianza</a:t>
            </a:r>
            <a:r>
              <a:rPr lang="en-US" sz="2139" dirty="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 de que </a:t>
            </a:r>
            <a:r>
              <a:rPr lang="en-US" sz="2139" dirty="0" err="1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su</a:t>
            </a:r>
            <a:r>
              <a:rPr lang="en-US" sz="2139" dirty="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 </a:t>
            </a:r>
            <a:r>
              <a:rPr lang="en-US" sz="2139" dirty="0" err="1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lugar</a:t>
            </a:r>
            <a:r>
              <a:rPr lang="en-US" sz="2139" dirty="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 </a:t>
            </a:r>
            <a:r>
              <a:rPr lang="en-US" sz="2139" dirty="0" err="1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esta</a:t>
            </a:r>
            <a:r>
              <a:rPr lang="en-US" sz="2139" dirty="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 </a:t>
            </a:r>
            <a:r>
              <a:rPr lang="en-US" sz="2139" dirty="0" err="1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seguro</a:t>
            </a:r>
            <a:r>
              <a:rPr lang="en-US" sz="2139" dirty="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.</a:t>
            </a:r>
          </a:p>
          <a:p>
            <a:pPr marL="461831" lvl="1" indent="-230916" algn="just">
              <a:lnSpc>
                <a:spcPts val="2994"/>
              </a:lnSpc>
              <a:buFont typeface="Arial"/>
              <a:buChar char="•"/>
            </a:pPr>
            <a:r>
              <a:rPr lang="en-US" sz="2139" dirty="0" err="1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Optimización</a:t>
            </a:r>
            <a:r>
              <a:rPr lang="en-US" sz="2139" dirty="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 del </a:t>
            </a:r>
            <a:r>
              <a:rPr lang="en-US" sz="2139" dirty="0" err="1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espacio</a:t>
            </a:r>
            <a:r>
              <a:rPr lang="en-US" sz="2139" dirty="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: al </a:t>
            </a:r>
            <a:r>
              <a:rPr lang="en-US" sz="2139" dirty="0" err="1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contar</a:t>
            </a:r>
            <a:r>
              <a:rPr lang="en-US" sz="2139" dirty="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 con un panorama claro de mesas </a:t>
            </a:r>
            <a:r>
              <a:rPr lang="en-US" sz="2139" dirty="0" err="1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disponibles</a:t>
            </a:r>
            <a:r>
              <a:rPr lang="en-US" sz="2139" dirty="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 y </a:t>
            </a:r>
            <a:r>
              <a:rPr lang="en-US" sz="2139" dirty="0" err="1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opcupadas</a:t>
            </a:r>
            <a:r>
              <a:rPr lang="en-US" sz="2139" dirty="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, se </a:t>
            </a:r>
            <a:r>
              <a:rPr lang="en-US" sz="2139" dirty="0" err="1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puede</a:t>
            </a:r>
            <a:r>
              <a:rPr lang="en-US" sz="2139" dirty="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 </a:t>
            </a:r>
            <a:r>
              <a:rPr lang="en-US" sz="2139" dirty="0" err="1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optimizar</a:t>
            </a:r>
            <a:r>
              <a:rPr lang="en-US" sz="2139" dirty="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 las mesas y </a:t>
            </a:r>
            <a:r>
              <a:rPr lang="en-US" sz="2139" dirty="0" err="1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espacios</a:t>
            </a:r>
            <a:r>
              <a:rPr lang="en-US" sz="2139" dirty="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 y </a:t>
            </a:r>
            <a:r>
              <a:rPr lang="en-US" sz="2139" dirty="0" err="1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asi</a:t>
            </a:r>
            <a:r>
              <a:rPr lang="en-US" sz="2139" dirty="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 no </a:t>
            </a:r>
            <a:r>
              <a:rPr lang="en-US" sz="2139" dirty="0" err="1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perder</a:t>
            </a:r>
            <a:r>
              <a:rPr lang="en-US" sz="2139" dirty="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 </a:t>
            </a:r>
            <a:r>
              <a:rPr lang="en-US" sz="2139" dirty="0" err="1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clientes</a:t>
            </a:r>
            <a:r>
              <a:rPr lang="en-US" sz="2139" dirty="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 </a:t>
            </a:r>
            <a:r>
              <a:rPr lang="en-US" sz="2139" dirty="0" err="1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por</a:t>
            </a:r>
            <a:r>
              <a:rPr lang="en-US" sz="2139" dirty="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 la </a:t>
            </a:r>
            <a:r>
              <a:rPr lang="en-US" sz="2139" dirty="0" err="1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indisposición</a:t>
            </a:r>
            <a:r>
              <a:rPr lang="en-US" sz="2139" dirty="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.</a:t>
            </a:r>
          </a:p>
          <a:p>
            <a:pPr marL="461831" lvl="1" indent="-230916" algn="just">
              <a:lnSpc>
                <a:spcPts val="2994"/>
              </a:lnSpc>
              <a:buFont typeface="Arial"/>
              <a:buChar char="•"/>
            </a:pPr>
            <a:r>
              <a:rPr lang="en-US" sz="2139" dirty="0" err="1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Mejorar</a:t>
            </a:r>
            <a:r>
              <a:rPr lang="en-US" sz="2139" dirty="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 la </a:t>
            </a:r>
            <a:r>
              <a:rPr lang="en-US" sz="2139" dirty="0" err="1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experiencia</a:t>
            </a:r>
            <a:r>
              <a:rPr lang="en-US" sz="2139" dirty="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 del </a:t>
            </a:r>
            <a:r>
              <a:rPr lang="en-US" sz="2139" dirty="0" err="1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lugar</a:t>
            </a:r>
            <a:r>
              <a:rPr lang="en-US" sz="2139" dirty="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: al no </a:t>
            </a:r>
            <a:r>
              <a:rPr lang="en-US" sz="2139" dirty="0" err="1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tener</a:t>
            </a:r>
            <a:r>
              <a:rPr lang="en-US" sz="2139" dirty="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 que </a:t>
            </a:r>
            <a:r>
              <a:rPr lang="en-US" sz="2139" dirty="0" err="1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esperar</a:t>
            </a:r>
            <a:r>
              <a:rPr lang="en-US" sz="2139" dirty="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 </a:t>
            </a:r>
            <a:r>
              <a:rPr lang="en-US" sz="2139" dirty="0" err="1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parado</a:t>
            </a:r>
            <a:r>
              <a:rPr lang="en-US" sz="2139" dirty="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 </a:t>
            </a:r>
            <a:r>
              <a:rPr lang="en-US" sz="2139" dirty="0" err="1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en</a:t>
            </a:r>
            <a:r>
              <a:rPr lang="en-US" sz="2139" dirty="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 </a:t>
            </a:r>
            <a:r>
              <a:rPr lang="en-US" sz="2139" dirty="0" err="1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una</a:t>
            </a:r>
            <a:r>
              <a:rPr lang="en-US" sz="2139" dirty="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 fila </a:t>
            </a:r>
            <a:r>
              <a:rPr lang="en-US" sz="2139" dirty="0" err="1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por</a:t>
            </a:r>
            <a:r>
              <a:rPr lang="en-US" sz="2139" dirty="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 </a:t>
            </a:r>
            <a:r>
              <a:rPr lang="en-US" sz="2139" dirty="0" err="1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una</a:t>
            </a:r>
            <a:r>
              <a:rPr lang="en-US" sz="2139" dirty="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 mesa, la </a:t>
            </a:r>
            <a:r>
              <a:rPr lang="en-US" sz="2139" dirty="0" err="1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experiencia</a:t>
            </a:r>
            <a:r>
              <a:rPr lang="en-US" sz="2139" dirty="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 del </a:t>
            </a:r>
            <a:r>
              <a:rPr lang="en-US" sz="2139" dirty="0" err="1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lugar</a:t>
            </a:r>
            <a:r>
              <a:rPr lang="en-US" sz="2139" dirty="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 se </a:t>
            </a:r>
            <a:r>
              <a:rPr lang="en-US" sz="2139" dirty="0" err="1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realza</a:t>
            </a:r>
            <a:r>
              <a:rPr lang="en-US" sz="2139" dirty="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 al </a:t>
            </a:r>
            <a:r>
              <a:rPr lang="en-US" sz="2139" dirty="0" err="1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tener</a:t>
            </a:r>
            <a:r>
              <a:rPr lang="en-US" sz="2139" dirty="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 </a:t>
            </a:r>
            <a:r>
              <a:rPr lang="en-US" sz="2139" dirty="0" err="1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el</a:t>
            </a:r>
            <a:r>
              <a:rPr lang="en-US" sz="2139" dirty="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 </a:t>
            </a:r>
            <a:r>
              <a:rPr lang="en-US" sz="2139" dirty="0" err="1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cliente</a:t>
            </a:r>
            <a:r>
              <a:rPr lang="en-US" sz="2139" dirty="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 </a:t>
            </a:r>
            <a:r>
              <a:rPr lang="en-US" sz="2139" dirty="0" err="1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tranquilo</a:t>
            </a:r>
            <a:r>
              <a:rPr lang="en-US" sz="2139" dirty="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 de que </a:t>
            </a:r>
            <a:r>
              <a:rPr lang="en-US" sz="2139" dirty="0" err="1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su</a:t>
            </a:r>
            <a:r>
              <a:rPr lang="en-US" sz="2139" dirty="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 </a:t>
            </a:r>
            <a:r>
              <a:rPr lang="en-US" sz="2139" dirty="0" err="1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espacio</a:t>
            </a:r>
            <a:r>
              <a:rPr lang="en-US" sz="2139" dirty="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 </a:t>
            </a:r>
            <a:r>
              <a:rPr lang="en-US" sz="2139" dirty="0" err="1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esta</a:t>
            </a:r>
            <a:r>
              <a:rPr lang="en-US" sz="2139" dirty="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 disponible y le da un </a:t>
            </a:r>
            <a:r>
              <a:rPr lang="en-US" sz="2139" dirty="0" err="1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trato</a:t>
            </a:r>
            <a:r>
              <a:rPr lang="en-US" sz="2139" dirty="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 de </a:t>
            </a:r>
            <a:r>
              <a:rPr lang="en-US" sz="2139" dirty="0" err="1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exclusividad</a:t>
            </a:r>
            <a:r>
              <a:rPr lang="en-US" sz="2139" dirty="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.</a:t>
            </a:r>
          </a:p>
          <a:p>
            <a:pPr algn="just">
              <a:lnSpc>
                <a:spcPts val="2994"/>
              </a:lnSpc>
            </a:pPr>
            <a:r>
              <a:rPr lang="en-US" sz="2139" dirty="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El </a:t>
            </a:r>
            <a:r>
              <a:rPr lang="en-US" sz="2139" dirty="0" err="1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desarrollo</a:t>
            </a:r>
            <a:r>
              <a:rPr lang="en-US" sz="2139" dirty="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 de </a:t>
            </a:r>
            <a:r>
              <a:rPr lang="en-US" sz="2139" dirty="0" err="1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este</a:t>
            </a:r>
            <a:r>
              <a:rPr lang="en-US" sz="2139" dirty="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 </a:t>
            </a:r>
            <a:r>
              <a:rPr lang="en-US" sz="2139" dirty="0" err="1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sistema</a:t>
            </a:r>
            <a:r>
              <a:rPr lang="en-US" sz="2139" dirty="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 </a:t>
            </a:r>
            <a:r>
              <a:rPr lang="en-US" sz="2139" dirty="0" err="1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busca</a:t>
            </a:r>
            <a:r>
              <a:rPr lang="en-US" sz="2139" dirty="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 </a:t>
            </a:r>
            <a:r>
              <a:rPr lang="en-US" sz="2139" dirty="0" err="1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brindar</a:t>
            </a:r>
            <a:r>
              <a:rPr lang="en-US" sz="2139" dirty="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 a </a:t>
            </a:r>
            <a:r>
              <a:rPr lang="en-US" sz="2139" dirty="0" err="1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los</a:t>
            </a:r>
            <a:r>
              <a:rPr lang="en-US" sz="2139" dirty="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 </a:t>
            </a:r>
            <a:r>
              <a:rPr lang="en-US" sz="2139" dirty="0" err="1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restaurantes</a:t>
            </a:r>
            <a:r>
              <a:rPr lang="en-US" sz="2139" dirty="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 </a:t>
            </a:r>
            <a:r>
              <a:rPr lang="en-US" sz="2139" dirty="0" err="1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colombianos</a:t>
            </a:r>
            <a:r>
              <a:rPr lang="en-US" sz="2139" dirty="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 </a:t>
            </a:r>
            <a:r>
              <a:rPr lang="en-US" sz="2139" dirty="0" err="1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mejorar</a:t>
            </a:r>
            <a:r>
              <a:rPr lang="en-US" sz="2139" dirty="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 sus </a:t>
            </a:r>
            <a:r>
              <a:rPr lang="en-US" sz="2139" dirty="0" err="1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procesos</a:t>
            </a:r>
            <a:r>
              <a:rPr lang="en-US" sz="2139" dirty="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 </a:t>
            </a:r>
            <a:r>
              <a:rPr lang="en-US" sz="2139" dirty="0" err="1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internos</a:t>
            </a:r>
            <a:r>
              <a:rPr lang="en-US" sz="2139" dirty="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, </a:t>
            </a:r>
            <a:r>
              <a:rPr lang="en-US" sz="2139" dirty="0" err="1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contribuya</a:t>
            </a:r>
            <a:r>
              <a:rPr lang="en-US" sz="2139" dirty="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 a </a:t>
            </a:r>
            <a:r>
              <a:rPr lang="en-US" sz="2139" dirty="0" err="1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una</a:t>
            </a:r>
            <a:r>
              <a:rPr lang="en-US" sz="2139" dirty="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 </a:t>
            </a:r>
            <a:r>
              <a:rPr lang="en-US" sz="2139" dirty="0" err="1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atención</a:t>
            </a:r>
            <a:r>
              <a:rPr lang="en-US" sz="2139" dirty="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 </a:t>
            </a:r>
            <a:r>
              <a:rPr lang="en-US" sz="2139" dirty="0" err="1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más</a:t>
            </a:r>
            <a:r>
              <a:rPr lang="en-US" sz="2139" dirty="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 </a:t>
            </a:r>
            <a:r>
              <a:rPr lang="en-US" sz="2139" dirty="0" err="1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eficaz</a:t>
            </a:r>
            <a:r>
              <a:rPr lang="en-US" sz="2139" dirty="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 y </a:t>
            </a:r>
            <a:r>
              <a:rPr lang="en-US" sz="2139" dirty="0" err="1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eleve</a:t>
            </a:r>
            <a:r>
              <a:rPr lang="en-US" sz="2139" dirty="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 la </a:t>
            </a:r>
            <a:r>
              <a:rPr lang="en-US" sz="2139" dirty="0" err="1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calidad</a:t>
            </a:r>
            <a:r>
              <a:rPr lang="en-US" sz="2139" dirty="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 del </a:t>
            </a:r>
            <a:r>
              <a:rPr lang="en-US" sz="2139" dirty="0" err="1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servicio</a:t>
            </a:r>
            <a:r>
              <a:rPr lang="en-US" sz="2139" dirty="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 </a:t>
            </a:r>
            <a:r>
              <a:rPr lang="en-US" sz="2139" dirty="0" err="1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ofrecido</a:t>
            </a:r>
            <a:r>
              <a:rPr lang="en-US" sz="2139" dirty="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 a </a:t>
            </a:r>
            <a:r>
              <a:rPr lang="en-US" sz="2139" dirty="0" err="1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los</a:t>
            </a:r>
            <a:r>
              <a:rPr lang="en-US" sz="2139" dirty="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 </a:t>
            </a:r>
            <a:r>
              <a:rPr lang="en-US" sz="2139" dirty="0" err="1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clientes</a:t>
            </a:r>
            <a:r>
              <a:rPr lang="en-US" sz="2139" dirty="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 del </a:t>
            </a:r>
            <a:r>
              <a:rPr lang="en-US" sz="2139" dirty="0" err="1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establecimiento</a:t>
            </a:r>
            <a:r>
              <a:rPr lang="en-US" sz="2139" dirty="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.</a:t>
            </a:r>
          </a:p>
          <a:p>
            <a:pPr algn="just">
              <a:lnSpc>
                <a:spcPts val="2994"/>
              </a:lnSpc>
            </a:pPr>
            <a:endParaRPr lang="en-US" sz="2139" u="sng" dirty="0">
              <a:solidFill>
                <a:srgbClr val="000000"/>
              </a:solidFill>
              <a:latin typeface="Work Sans"/>
              <a:ea typeface="Work Sans"/>
              <a:cs typeface="Work Sans"/>
              <a:sym typeface="Work Sans"/>
              <a:hlinkClick r:id="rId3" tooltip="https://www.dane.gov.co"/>
            </a:endParaRPr>
          </a:p>
        </p:txBody>
      </p:sp>
      <p:grpSp>
        <p:nvGrpSpPr>
          <p:cNvPr id="8" name="Group 8"/>
          <p:cNvGrpSpPr/>
          <p:nvPr/>
        </p:nvGrpSpPr>
        <p:grpSpPr>
          <a:xfrm>
            <a:off x="5296941" y="1707456"/>
            <a:ext cx="7142628" cy="819828"/>
            <a:chOff x="0" y="0"/>
            <a:chExt cx="9468181" cy="108675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9468181" cy="1086755"/>
            </a:xfrm>
            <a:custGeom>
              <a:avLst/>
              <a:gdLst/>
              <a:ahLst/>
              <a:cxnLst/>
              <a:rect l="l" t="t" r="r" b="b"/>
              <a:pathLst>
                <a:path w="9468181" h="1086755">
                  <a:moveTo>
                    <a:pt x="0" y="0"/>
                  </a:moveTo>
                  <a:lnTo>
                    <a:pt x="9468181" y="0"/>
                  </a:lnTo>
                  <a:lnTo>
                    <a:pt x="9468181" y="1086755"/>
                  </a:lnTo>
                  <a:lnTo>
                    <a:pt x="0" y="108675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0"/>
              <a:ext cx="9468181" cy="108675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4681"/>
                </a:lnSpc>
              </a:pPr>
              <a:r>
                <a:rPr lang="en-US" sz="3900" b="1">
                  <a:solidFill>
                    <a:srgbClr val="4D4D4C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Aspectos clave y fuentes</a:t>
              </a:r>
            </a:p>
          </p:txBody>
        </p:sp>
      </p:grpSp>
      <p:sp>
        <p:nvSpPr>
          <p:cNvPr id="11" name="TextBox 14">
            <a:extLst>
              <a:ext uri="{FF2B5EF4-FFF2-40B4-BE49-F238E27FC236}">
                <a16:creationId xmlns:a16="http://schemas.microsoft.com/office/drawing/2014/main" id="{CCBAB82A-42A9-A178-44B6-5B3A4FD1E764}"/>
              </a:ext>
            </a:extLst>
          </p:cNvPr>
          <p:cNvSpPr txBox="1"/>
          <p:nvPr/>
        </p:nvSpPr>
        <p:spPr>
          <a:xfrm>
            <a:off x="2469532" y="7570992"/>
            <a:ext cx="16041644" cy="1253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56"/>
              </a:lnSpc>
            </a:pPr>
            <a:r>
              <a:rPr lang="en-US" sz="2400" b="1" dirty="0">
                <a:solidFill>
                  <a:srgbClr val="000000"/>
                </a:solidFill>
                <a:latin typeface="Work Sans"/>
                <a:sym typeface="Arimo"/>
              </a:rPr>
              <a:t>Fuentes</a:t>
            </a:r>
            <a:r>
              <a:rPr lang="en-US" sz="1754" b="1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:</a:t>
            </a:r>
          </a:p>
          <a:p>
            <a:pPr>
              <a:lnSpc>
                <a:spcPts val="2456"/>
              </a:lnSpc>
            </a:pPr>
            <a:r>
              <a:rPr lang="en-US" sz="1754" u="sng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  <a:hlinkClick r:id="rId4" tooltip="https://www.minsalud.gov.co/sites/rid/Lists/BibliotecaDigital/RIDE/VS/PP/SA/coberturas-vacunacion-antirrabica-perros-gatos-depto-municipio-2023.pdf?utm_source"/>
              </a:rPr>
              <a:t>https://revistas.unisimon.edu.co/index.php/identic/article/download/4935/5075</a:t>
            </a:r>
          </a:p>
          <a:p>
            <a:pPr>
              <a:lnSpc>
                <a:spcPts val="2456"/>
              </a:lnSpc>
            </a:pPr>
            <a:r>
              <a:rPr lang="en-US" sz="1754" u="sng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  <a:hlinkClick r:id="rId4" tooltip="https://www.minsalud.gov.co/sites/rid/Lists/BibliotecaDigital/RIDE/VS/PP/SA/coberturas-vacunacion-antirrabica-perros-gatos-depto-municipio-2023.pdf?utm_source"/>
              </a:rPr>
              <a:t>https://blog.numia.co/acumulacion-de-clientes-en-filas-tradicionales-dentro-de-sucursales/</a:t>
            </a:r>
          </a:p>
          <a:p>
            <a:pPr algn="l">
              <a:lnSpc>
                <a:spcPts val="2456"/>
              </a:lnSpc>
            </a:pPr>
            <a:endParaRPr lang="en-US" sz="1754" u="sng" dirty="0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3910465" y="336702"/>
            <a:ext cx="13133525" cy="1112344"/>
            <a:chOff x="0" y="0"/>
            <a:chExt cx="17511366" cy="148312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7511367" cy="1483126"/>
            </a:xfrm>
            <a:custGeom>
              <a:avLst/>
              <a:gdLst/>
              <a:ahLst/>
              <a:cxnLst/>
              <a:rect l="l" t="t" r="r" b="b"/>
              <a:pathLst>
                <a:path w="17511367" h="1483126">
                  <a:moveTo>
                    <a:pt x="0" y="0"/>
                  </a:moveTo>
                  <a:lnTo>
                    <a:pt x="17511367" y="0"/>
                  </a:lnTo>
                  <a:lnTo>
                    <a:pt x="17511367" y="1483126"/>
                  </a:lnTo>
                  <a:lnTo>
                    <a:pt x="0" y="148312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38100"/>
              <a:ext cx="17511366" cy="1445026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4860"/>
                </a:lnSpc>
              </a:pPr>
              <a:r>
                <a:rPr lang="en-US" sz="4500" b="1">
                  <a:solidFill>
                    <a:srgbClr val="4D4D4C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Herramientas usadas en el software</a:t>
              </a:r>
            </a:p>
          </p:txBody>
        </p:sp>
      </p:grpSp>
      <p:sp>
        <p:nvSpPr>
          <p:cNvPr id="6" name="Freeform 6"/>
          <p:cNvSpPr/>
          <p:nvPr/>
        </p:nvSpPr>
        <p:spPr>
          <a:xfrm>
            <a:off x="1343975" y="3528758"/>
            <a:ext cx="1967415" cy="2035802"/>
          </a:xfrm>
          <a:custGeom>
            <a:avLst/>
            <a:gdLst/>
            <a:ahLst/>
            <a:cxnLst/>
            <a:rect l="l" t="t" r="r" b="b"/>
            <a:pathLst>
              <a:path w="2754104" h="2720719">
                <a:moveTo>
                  <a:pt x="0" y="0"/>
                </a:moveTo>
                <a:lnTo>
                  <a:pt x="2754104" y="0"/>
                </a:lnTo>
                <a:lnTo>
                  <a:pt x="2754104" y="2720719"/>
                </a:lnTo>
                <a:lnTo>
                  <a:pt x="0" y="272071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8032" t="-6335" r="-38514" b="-536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4912265" y="3479375"/>
            <a:ext cx="2480833" cy="2035802"/>
          </a:xfrm>
          <a:custGeom>
            <a:avLst/>
            <a:gdLst/>
            <a:ahLst/>
            <a:cxnLst/>
            <a:rect l="l" t="t" r="r" b="b"/>
            <a:pathLst>
              <a:path w="2915157" h="2528082">
                <a:moveTo>
                  <a:pt x="0" y="0"/>
                </a:moveTo>
                <a:lnTo>
                  <a:pt x="2915157" y="0"/>
                </a:lnTo>
                <a:lnTo>
                  <a:pt x="2915157" y="2528082"/>
                </a:lnTo>
                <a:lnTo>
                  <a:pt x="0" y="2528082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2810247" y="3383856"/>
            <a:ext cx="1674710" cy="2093953"/>
          </a:xfrm>
          <a:custGeom>
            <a:avLst/>
            <a:gdLst/>
            <a:ahLst/>
            <a:cxnLst/>
            <a:rect l="l" t="t" r="r" b="b"/>
            <a:pathLst>
              <a:path w="2705382" h="2494068">
                <a:moveTo>
                  <a:pt x="0" y="0"/>
                </a:moveTo>
                <a:lnTo>
                  <a:pt x="2705383" y="0"/>
                </a:lnTo>
                <a:lnTo>
                  <a:pt x="2705383" y="2494068"/>
                </a:lnTo>
                <a:lnTo>
                  <a:pt x="0" y="2494068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9" name="Group 9"/>
          <p:cNvGrpSpPr/>
          <p:nvPr/>
        </p:nvGrpSpPr>
        <p:grpSpPr>
          <a:xfrm>
            <a:off x="685414" y="2888859"/>
            <a:ext cx="3436336" cy="1112344"/>
            <a:chOff x="0" y="0"/>
            <a:chExt cx="4581782" cy="1483126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581783" cy="1483126"/>
            </a:xfrm>
            <a:custGeom>
              <a:avLst/>
              <a:gdLst/>
              <a:ahLst/>
              <a:cxnLst/>
              <a:rect l="l" t="t" r="r" b="b"/>
              <a:pathLst>
                <a:path w="4581783" h="1483126">
                  <a:moveTo>
                    <a:pt x="0" y="0"/>
                  </a:moveTo>
                  <a:lnTo>
                    <a:pt x="4581783" y="0"/>
                  </a:lnTo>
                  <a:lnTo>
                    <a:pt x="4581783" y="1483126"/>
                  </a:lnTo>
                  <a:lnTo>
                    <a:pt x="0" y="148312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28575"/>
              <a:ext cx="4581782" cy="1454551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780"/>
                </a:lnSpc>
              </a:pPr>
              <a:r>
                <a:rPr lang="en-US" sz="3500" b="1" dirty="0">
                  <a:solidFill>
                    <a:srgbClr val="4D4D4C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Base de </a:t>
              </a:r>
              <a:r>
                <a:rPr lang="en-US" sz="3500" b="1" dirty="0" err="1">
                  <a:solidFill>
                    <a:srgbClr val="4D4D4C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datos</a:t>
              </a:r>
              <a:endParaRPr lang="en-US" sz="3500" b="1" dirty="0">
                <a:solidFill>
                  <a:srgbClr val="4D4D4C"/>
                </a:solidFill>
                <a:latin typeface="Work Sans Bold"/>
                <a:ea typeface="Work Sans Bold"/>
                <a:cs typeface="Work Sans Bold"/>
                <a:sym typeface="Work Sans Bold"/>
              </a:endParaRP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4488455" y="2933919"/>
            <a:ext cx="3838538" cy="1911344"/>
            <a:chOff x="-536269" y="-1065334"/>
            <a:chExt cx="5118052" cy="254846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581783" cy="1483126"/>
            </a:xfrm>
            <a:custGeom>
              <a:avLst/>
              <a:gdLst/>
              <a:ahLst/>
              <a:cxnLst/>
              <a:rect l="l" t="t" r="r" b="b"/>
              <a:pathLst>
                <a:path w="4581783" h="1483126">
                  <a:moveTo>
                    <a:pt x="0" y="0"/>
                  </a:moveTo>
                  <a:lnTo>
                    <a:pt x="4581783" y="0"/>
                  </a:lnTo>
                  <a:lnTo>
                    <a:pt x="4581783" y="1483126"/>
                  </a:lnTo>
                  <a:lnTo>
                    <a:pt x="0" y="148312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-536269" y="-1065334"/>
              <a:ext cx="4581782" cy="1454551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780"/>
                </a:lnSpc>
              </a:pPr>
              <a:r>
                <a:rPr lang="en-US" sz="3500" b="1" dirty="0">
                  <a:solidFill>
                    <a:srgbClr val="4D4D4C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Framework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8326993" y="2933919"/>
            <a:ext cx="4814849" cy="1911344"/>
            <a:chOff x="-1838016" y="-1065334"/>
            <a:chExt cx="6419799" cy="254846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4581783" cy="1483126"/>
            </a:xfrm>
            <a:custGeom>
              <a:avLst/>
              <a:gdLst/>
              <a:ahLst/>
              <a:cxnLst/>
              <a:rect l="l" t="t" r="r" b="b"/>
              <a:pathLst>
                <a:path w="4581783" h="1483126">
                  <a:moveTo>
                    <a:pt x="0" y="0"/>
                  </a:moveTo>
                  <a:lnTo>
                    <a:pt x="4581783" y="0"/>
                  </a:lnTo>
                  <a:lnTo>
                    <a:pt x="4581783" y="1483126"/>
                  </a:lnTo>
                  <a:lnTo>
                    <a:pt x="0" y="148312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-1838016" y="-1065334"/>
              <a:ext cx="4581782" cy="1454551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780"/>
                </a:lnSpc>
              </a:pPr>
              <a:r>
                <a:rPr lang="en-US" sz="3500" b="1" dirty="0" err="1">
                  <a:solidFill>
                    <a:srgbClr val="4D4D4C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Entorno</a:t>
              </a:r>
              <a:endParaRPr lang="en-US" sz="3500" b="1" dirty="0">
                <a:solidFill>
                  <a:srgbClr val="4D4D4C"/>
                </a:solidFill>
                <a:latin typeface="Work Sans Bold"/>
                <a:ea typeface="Work Sans Bold"/>
                <a:cs typeface="Work Sans Bold"/>
                <a:sym typeface="Work Sans Bold"/>
              </a:endParaRPr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11929434" y="2797198"/>
            <a:ext cx="3436336" cy="1090913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algn="ctr">
              <a:lnSpc>
                <a:spcPts val="3780"/>
              </a:lnSpc>
            </a:pPr>
            <a:r>
              <a:rPr lang="en-US" sz="3500" b="1" dirty="0" err="1">
                <a:solidFill>
                  <a:srgbClr val="4D4D4C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Estilos</a:t>
            </a:r>
            <a:endParaRPr lang="en-US" sz="3500" b="1" dirty="0">
              <a:solidFill>
                <a:srgbClr val="4D4D4C"/>
              </a:solidFill>
              <a:latin typeface="Work Sans Bold"/>
              <a:ea typeface="Work Sans Bold"/>
              <a:cs typeface="Work Sans Bold"/>
              <a:sym typeface="Work Sans Bold"/>
            </a:endParaRPr>
          </a:p>
        </p:txBody>
      </p:sp>
      <p:grpSp>
        <p:nvGrpSpPr>
          <p:cNvPr id="21" name="Group 21"/>
          <p:cNvGrpSpPr/>
          <p:nvPr/>
        </p:nvGrpSpPr>
        <p:grpSpPr>
          <a:xfrm>
            <a:off x="4454336" y="5796436"/>
            <a:ext cx="3828158" cy="517742"/>
            <a:chOff x="-522428" y="-2350169"/>
            <a:chExt cx="5104211" cy="3833295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4581783" cy="1483126"/>
            </a:xfrm>
            <a:custGeom>
              <a:avLst/>
              <a:gdLst/>
              <a:ahLst/>
              <a:cxnLst/>
              <a:rect l="l" t="t" r="r" b="b"/>
              <a:pathLst>
                <a:path w="4581783" h="1483126">
                  <a:moveTo>
                    <a:pt x="0" y="0"/>
                  </a:moveTo>
                  <a:lnTo>
                    <a:pt x="4581783" y="0"/>
                  </a:lnTo>
                  <a:lnTo>
                    <a:pt x="4581783" y="1483126"/>
                  </a:lnTo>
                  <a:lnTo>
                    <a:pt x="0" y="148312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-522428" y="-2350169"/>
              <a:ext cx="4581782" cy="1454551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780"/>
                </a:lnSpc>
              </a:pPr>
              <a:r>
                <a:rPr lang="en-US" sz="3500" b="1" dirty="0">
                  <a:solidFill>
                    <a:srgbClr val="65A159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Flask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472643" y="5740341"/>
            <a:ext cx="3660481" cy="2931064"/>
            <a:chOff x="-298859" y="-2424961"/>
            <a:chExt cx="4880642" cy="3908087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4581783" cy="1483126"/>
            </a:xfrm>
            <a:custGeom>
              <a:avLst/>
              <a:gdLst/>
              <a:ahLst/>
              <a:cxnLst/>
              <a:rect l="l" t="t" r="r" b="b"/>
              <a:pathLst>
                <a:path w="4581783" h="1483126">
                  <a:moveTo>
                    <a:pt x="0" y="0"/>
                  </a:moveTo>
                  <a:lnTo>
                    <a:pt x="4581783" y="0"/>
                  </a:lnTo>
                  <a:lnTo>
                    <a:pt x="4581783" y="1483126"/>
                  </a:lnTo>
                  <a:lnTo>
                    <a:pt x="0" y="148312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-298859" y="-2424961"/>
              <a:ext cx="4581782" cy="1454551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780"/>
                </a:lnSpc>
              </a:pPr>
              <a:r>
                <a:rPr lang="en-US" sz="3500" b="1" dirty="0">
                  <a:solidFill>
                    <a:srgbClr val="65A159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MySQL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8532471" y="5682202"/>
            <a:ext cx="4721262" cy="2989203"/>
            <a:chOff x="-1713234" y="-2502480"/>
            <a:chExt cx="6295017" cy="3985606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4581783" cy="1483126"/>
            </a:xfrm>
            <a:custGeom>
              <a:avLst/>
              <a:gdLst/>
              <a:ahLst/>
              <a:cxnLst/>
              <a:rect l="l" t="t" r="r" b="b"/>
              <a:pathLst>
                <a:path w="4581783" h="1483126">
                  <a:moveTo>
                    <a:pt x="0" y="0"/>
                  </a:moveTo>
                  <a:lnTo>
                    <a:pt x="4581783" y="0"/>
                  </a:lnTo>
                  <a:lnTo>
                    <a:pt x="4581783" y="1483126"/>
                  </a:lnTo>
                  <a:lnTo>
                    <a:pt x="0" y="148312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-1713234" y="-2502480"/>
              <a:ext cx="4581782" cy="1454551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780"/>
                </a:lnSpc>
              </a:pPr>
              <a:r>
                <a:rPr lang="en-US" sz="3500" b="1" dirty="0">
                  <a:solidFill>
                    <a:srgbClr val="65A159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Visual Studio Code </a:t>
              </a:r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12259513" y="5740341"/>
            <a:ext cx="5001622" cy="2931064"/>
            <a:chOff x="-2967257" y="-2424961"/>
            <a:chExt cx="6668828" cy="3908087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3701571" cy="1483126"/>
            </a:xfrm>
            <a:custGeom>
              <a:avLst/>
              <a:gdLst/>
              <a:ahLst/>
              <a:cxnLst/>
              <a:rect l="l" t="t" r="r" b="b"/>
              <a:pathLst>
                <a:path w="3701571" h="1483126">
                  <a:moveTo>
                    <a:pt x="0" y="0"/>
                  </a:moveTo>
                  <a:lnTo>
                    <a:pt x="3701571" y="0"/>
                  </a:lnTo>
                  <a:lnTo>
                    <a:pt x="3701571" y="1483126"/>
                  </a:lnTo>
                  <a:lnTo>
                    <a:pt x="0" y="148312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-2967257" y="-2424961"/>
              <a:ext cx="3701570" cy="1454551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780"/>
                </a:lnSpc>
              </a:pPr>
              <a:r>
                <a:rPr lang="en-US" sz="3500" b="1" dirty="0">
                  <a:solidFill>
                    <a:srgbClr val="65A159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CSS</a:t>
              </a:r>
            </a:p>
          </p:txBody>
        </p:sp>
      </p:grpSp>
      <p:sp>
        <p:nvSpPr>
          <p:cNvPr id="33" name="Freeform 33"/>
          <p:cNvSpPr/>
          <p:nvPr/>
        </p:nvSpPr>
        <p:spPr>
          <a:xfrm>
            <a:off x="8697831" y="3467792"/>
            <a:ext cx="3259195" cy="2093953"/>
          </a:xfrm>
          <a:custGeom>
            <a:avLst/>
            <a:gdLst/>
            <a:ahLst/>
            <a:cxnLst/>
            <a:rect l="l" t="t" r="r" b="b"/>
            <a:pathLst>
              <a:path w="3431438" h="2080775">
                <a:moveTo>
                  <a:pt x="0" y="0"/>
                </a:moveTo>
                <a:lnTo>
                  <a:pt x="3431438" y="0"/>
                </a:lnTo>
                <a:lnTo>
                  <a:pt x="3431438" y="2080775"/>
                </a:lnTo>
                <a:lnTo>
                  <a:pt x="0" y="2080775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4" name="TextBox 34"/>
          <p:cNvSpPr txBox="1"/>
          <p:nvPr/>
        </p:nvSpPr>
        <p:spPr>
          <a:xfrm>
            <a:off x="3910465" y="1762625"/>
            <a:ext cx="9244012" cy="8939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En </a:t>
            </a:r>
            <a:r>
              <a:rPr lang="en-US" sz="2600" b="1" i="1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JP gourmet haven restaurant</a:t>
            </a:r>
            <a:r>
              <a:rPr lang="en-US" sz="26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manejamos</a:t>
            </a:r>
            <a:r>
              <a:rPr lang="en-US" sz="26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las </a:t>
            </a:r>
            <a:r>
              <a:rPr lang="en-US" sz="260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siguientes</a:t>
            </a:r>
            <a:r>
              <a:rPr lang="en-US" sz="26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herramientas</a:t>
            </a:r>
            <a:r>
              <a:rPr lang="en-US" sz="26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:</a:t>
            </a:r>
          </a:p>
        </p:txBody>
      </p:sp>
      <p:sp>
        <p:nvSpPr>
          <p:cNvPr id="35" name="TextBox 11">
            <a:extLst>
              <a:ext uri="{FF2B5EF4-FFF2-40B4-BE49-F238E27FC236}">
                <a16:creationId xmlns:a16="http://schemas.microsoft.com/office/drawing/2014/main" id="{E9237541-8582-C8F6-A328-CDEC4B4211BE}"/>
              </a:ext>
            </a:extLst>
          </p:cNvPr>
          <p:cNvSpPr txBox="1"/>
          <p:nvPr/>
        </p:nvSpPr>
        <p:spPr>
          <a:xfrm>
            <a:off x="654707" y="6246031"/>
            <a:ext cx="3436336" cy="1090913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algn="ctr">
              <a:lnSpc>
                <a:spcPts val="3780"/>
              </a:lnSpc>
            </a:pPr>
            <a:r>
              <a:rPr lang="en-US" sz="3500" b="1" dirty="0">
                <a:solidFill>
                  <a:srgbClr val="4D4D4C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Lenguaje de </a:t>
            </a:r>
            <a:r>
              <a:rPr lang="en-US" sz="3500" b="1" dirty="0" err="1">
                <a:solidFill>
                  <a:srgbClr val="4D4D4C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programación</a:t>
            </a:r>
            <a:endParaRPr lang="en-US" sz="3500" b="1" dirty="0">
              <a:solidFill>
                <a:srgbClr val="4D4D4C"/>
              </a:solidFill>
              <a:latin typeface="Work Sans Bold"/>
              <a:ea typeface="Work Sans Bold"/>
              <a:cs typeface="Work Sans Bold"/>
              <a:sym typeface="Work Sans Bold"/>
            </a:endParaRPr>
          </a:p>
        </p:txBody>
      </p:sp>
      <p:sp>
        <p:nvSpPr>
          <p:cNvPr id="36" name="Freeform 6">
            <a:extLst>
              <a:ext uri="{FF2B5EF4-FFF2-40B4-BE49-F238E27FC236}">
                <a16:creationId xmlns:a16="http://schemas.microsoft.com/office/drawing/2014/main" id="{0449FAFB-43C9-2AA3-1442-8F3EBA1C750C}"/>
              </a:ext>
            </a:extLst>
          </p:cNvPr>
          <p:cNvSpPr/>
          <p:nvPr/>
        </p:nvSpPr>
        <p:spPr>
          <a:xfrm>
            <a:off x="1352456" y="7248277"/>
            <a:ext cx="1967415" cy="2035802"/>
          </a:xfrm>
          <a:custGeom>
            <a:avLst/>
            <a:gdLst/>
            <a:ahLst/>
            <a:cxnLst/>
            <a:rect l="l" t="t" r="r" b="b"/>
            <a:pathLst>
              <a:path w="2754104" h="2720719">
                <a:moveTo>
                  <a:pt x="0" y="0"/>
                </a:moveTo>
                <a:lnTo>
                  <a:pt x="2754104" y="0"/>
                </a:lnTo>
                <a:lnTo>
                  <a:pt x="2754104" y="2720719"/>
                </a:lnTo>
                <a:lnTo>
                  <a:pt x="0" y="2720719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8" name="TextBox 26">
            <a:extLst>
              <a:ext uri="{FF2B5EF4-FFF2-40B4-BE49-F238E27FC236}">
                <a16:creationId xmlns:a16="http://schemas.microsoft.com/office/drawing/2014/main" id="{5D01CCCA-3FAD-AA8D-C7CF-CEEF06F2A5E7}"/>
              </a:ext>
            </a:extLst>
          </p:cNvPr>
          <p:cNvSpPr txBox="1"/>
          <p:nvPr/>
        </p:nvSpPr>
        <p:spPr>
          <a:xfrm>
            <a:off x="472643" y="9408879"/>
            <a:ext cx="3436336" cy="1090913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algn="ctr">
              <a:lnSpc>
                <a:spcPts val="3780"/>
              </a:lnSpc>
            </a:pPr>
            <a:r>
              <a:rPr lang="en-US" sz="3500" b="1" dirty="0">
                <a:solidFill>
                  <a:srgbClr val="65A159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Python</a:t>
            </a:r>
          </a:p>
        </p:txBody>
      </p:sp>
      <p:sp>
        <p:nvSpPr>
          <p:cNvPr id="39" name="TextBox 11">
            <a:extLst>
              <a:ext uri="{FF2B5EF4-FFF2-40B4-BE49-F238E27FC236}">
                <a16:creationId xmlns:a16="http://schemas.microsoft.com/office/drawing/2014/main" id="{ED89ADEF-D980-C552-B79C-5A2DE79A35ED}"/>
              </a:ext>
            </a:extLst>
          </p:cNvPr>
          <p:cNvSpPr txBox="1"/>
          <p:nvPr/>
        </p:nvSpPr>
        <p:spPr>
          <a:xfrm>
            <a:off x="4658771" y="6447908"/>
            <a:ext cx="3436336" cy="1090913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algn="ctr">
              <a:lnSpc>
                <a:spcPts val="3780"/>
              </a:lnSpc>
            </a:pPr>
            <a:r>
              <a:rPr lang="en-US" sz="3500" b="1" dirty="0" err="1">
                <a:solidFill>
                  <a:srgbClr val="4D4D4C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Estructura</a:t>
            </a:r>
            <a:r>
              <a:rPr lang="en-US" sz="3500" b="1" dirty="0">
                <a:solidFill>
                  <a:srgbClr val="4D4D4C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 web</a:t>
            </a:r>
          </a:p>
        </p:txBody>
      </p:sp>
      <p:sp>
        <p:nvSpPr>
          <p:cNvPr id="40" name="Freeform 6">
            <a:extLst>
              <a:ext uri="{FF2B5EF4-FFF2-40B4-BE49-F238E27FC236}">
                <a16:creationId xmlns:a16="http://schemas.microsoft.com/office/drawing/2014/main" id="{DCF73462-FC70-73F1-BB04-7351BB9E684D}"/>
              </a:ext>
            </a:extLst>
          </p:cNvPr>
          <p:cNvSpPr/>
          <p:nvPr/>
        </p:nvSpPr>
        <p:spPr>
          <a:xfrm>
            <a:off x="5347570" y="7096940"/>
            <a:ext cx="1967415" cy="2035802"/>
          </a:xfrm>
          <a:custGeom>
            <a:avLst/>
            <a:gdLst/>
            <a:ahLst/>
            <a:cxnLst/>
            <a:rect l="l" t="t" r="r" b="b"/>
            <a:pathLst>
              <a:path w="2754104" h="2720719">
                <a:moveTo>
                  <a:pt x="0" y="0"/>
                </a:moveTo>
                <a:lnTo>
                  <a:pt x="2754104" y="0"/>
                </a:lnTo>
                <a:lnTo>
                  <a:pt x="2754104" y="2720719"/>
                </a:lnTo>
                <a:lnTo>
                  <a:pt x="0" y="2720719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1" name="TextBox 26">
            <a:extLst>
              <a:ext uri="{FF2B5EF4-FFF2-40B4-BE49-F238E27FC236}">
                <a16:creationId xmlns:a16="http://schemas.microsoft.com/office/drawing/2014/main" id="{4245B2A6-9D49-3DBE-EA6F-DA0940748660}"/>
              </a:ext>
            </a:extLst>
          </p:cNvPr>
          <p:cNvSpPr txBox="1"/>
          <p:nvPr/>
        </p:nvSpPr>
        <p:spPr>
          <a:xfrm>
            <a:off x="4545327" y="9262952"/>
            <a:ext cx="3436336" cy="1090913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algn="ctr">
              <a:lnSpc>
                <a:spcPts val="3780"/>
              </a:lnSpc>
            </a:pPr>
            <a:r>
              <a:rPr lang="en-US" sz="3500" b="1" dirty="0">
                <a:solidFill>
                  <a:srgbClr val="65A159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HTML5</a:t>
            </a:r>
          </a:p>
        </p:txBody>
      </p:sp>
      <p:sp>
        <p:nvSpPr>
          <p:cNvPr id="42" name="TextBox 11">
            <a:extLst>
              <a:ext uri="{FF2B5EF4-FFF2-40B4-BE49-F238E27FC236}">
                <a16:creationId xmlns:a16="http://schemas.microsoft.com/office/drawing/2014/main" id="{470E6F79-1882-707C-64C6-EEBDE64ACF4B}"/>
              </a:ext>
            </a:extLst>
          </p:cNvPr>
          <p:cNvSpPr txBox="1"/>
          <p:nvPr/>
        </p:nvSpPr>
        <p:spPr>
          <a:xfrm>
            <a:off x="8416006" y="6593107"/>
            <a:ext cx="5528594" cy="1090913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algn="ctr">
              <a:lnSpc>
                <a:spcPts val="3780"/>
              </a:lnSpc>
            </a:pPr>
            <a:r>
              <a:rPr lang="en-US" sz="3500" b="1" dirty="0" err="1">
                <a:solidFill>
                  <a:srgbClr val="4D4D4C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Conexión</a:t>
            </a:r>
            <a:r>
              <a:rPr lang="en-US" sz="3500" b="1" dirty="0">
                <a:solidFill>
                  <a:srgbClr val="4D4D4C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 con back-end</a:t>
            </a:r>
          </a:p>
        </p:txBody>
      </p:sp>
      <p:sp>
        <p:nvSpPr>
          <p:cNvPr id="43" name="Freeform 6">
            <a:extLst>
              <a:ext uri="{FF2B5EF4-FFF2-40B4-BE49-F238E27FC236}">
                <a16:creationId xmlns:a16="http://schemas.microsoft.com/office/drawing/2014/main" id="{28F375D6-0D30-8190-CCF7-9722E893AC15}"/>
              </a:ext>
            </a:extLst>
          </p:cNvPr>
          <p:cNvSpPr/>
          <p:nvPr/>
        </p:nvSpPr>
        <p:spPr>
          <a:xfrm>
            <a:off x="10089824" y="7096940"/>
            <a:ext cx="1967415" cy="2035802"/>
          </a:xfrm>
          <a:custGeom>
            <a:avLst/>
            <a:gdLst/>
            <a:ahLst/>
            <a:cxnLst/>
            <a:rect l="l" t="t" r="r" b="b"/>
            <a:pathLst>
              <a:path w="2754104" h="2720719">
                <a:moveTo>
                  <a:pt x="0" y="0"/>
                </a:moveTo>
                <a:lnTo>
                  <a:pt x="2754104" y="0"/>
                </a:lnTo>
                <a:lnTo>
                  <a:pt x="2754104" y="2720719"/>
                </a:lnTo>
                <a:lnTo>
                  <a:pt x="0" y="2720719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4" name="TextBox 26">
            <a:extLst>
              <a:ext uri="{FF2B5EF4-FFF2-40B4-BE49-F238E27FC236}">
                <a16:creationId xmlns:a16="http://schemas.microsoft.com/office/drawing/2014/main" id="{80EEA03B-0C64-D77D-8DCD-3349976BFEF2}"/>
              </a:ext>
            </a:extLst>
          </p:cNvPr>
          <p:cNvSpPr txBox="1"/>
          <p:nvPr/>
        </p:nvSpPr>
        <p:spPr>
          <a:xfrm>
            <a:off x="9323350" y="9110392"/>
            <a:ext cx="3436336" cy="1090913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algn="ctr">
              <a:lnSpc>
                <a:spcPts val="3780"/>
              </a:lnSpc>
            </a:pPr>
            <a:r>
              <a:rPr lang="en-US" sz="3500" b="1" dirty="0" err="1">
                <a:solidFill>
                  <a:srgbClr val="65A159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Javascript</a:t>
            </a:r>
            <a:endParaRPr lang="en-US" sz="3500" b="1" dirty="0">
              <a:solidFill>
                <a:srgbClr val="65A159"/>
              </a:solidFill>
              <a:latin typeface="Work Sans Bold"/>
              <a:ea typeface="Work Sans Bold"/>
              <a:cs typeface="Work Sans Bold"/>
              <a:sym typeface="Work Sans Bo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2446406" y="108102"/>
            <a:ext cx="13133525" cy="1112344"/>
            <a:chOff x="0" y="0"/>
            <a:chExt cx="17511366" cy="148312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7511367" cy="1483126"/>
            </a:xfrm>
            <a:custGeom>
              <a:avLst/>
              <a:gdLst/>
              <a:ahLst/>
              <a:cxnLst/>
              <a:rect l="l" t="t" r="r" b="b"/>
              <a:pathLst>
                <a:path w="17511367" h="1483126">
                  <a:moveTo>
                    <a:pt x="0" y="0"/>
                  </a:moveTo>
                  <a:lnTo>
                    <a:pt x="17511367" y="0"/>
                  </a:lnTo>
                  <a:lnTo>
                    <a:pt x="17511367" y="1483126"/>
                  </a:lnTo>
                  <a:lnTo>
                    <a:pt x="0" y="148312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38100"/>
              <a:ext cx="17511366" cy="1445026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4860"/>
                </a:lnSpc>
              </a:pPr>
              <a:r>
                <a:rPr lang="en-US" sz="4500" b="1">
                  <a:solidFill>
                    <a:srgbClr val="4D4D4C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Dependencias usadas</a:t>
              </a:r>
            </a:p>
          </p:txBody>
        </p:sp>
      </p:grpSp>
      <p:sp>
        <p:nvSpPr>
          <p:cNvPr id="8" name="Freeform 8"/>
          <p:cNvSpPr/>
          <p:nvPr/>
        </p:nvSpPr>
        <p:spPr>
          <a:xfrm>
            <a:off x="11848659" y="2758565"/>
            <a:ext cx="2261541" cy="2261541"/>
          </a:xfrm>
          <a:custGeom>
            <a:avLst/>
            <a:gdLst/>
            <a:ahLst/>
            <a:cxnLst/>
            <a:rect l="l" t="t" r="r" b="b"/>
            <a:pathLst>
              <a:path w="2261541" h="2261541">
                <a:moveTo>
                  <a:pt x="0" y="0"/>
                </a:moveTo>
                <a:lnTo>
                  <a:pt x="2261541" y="0"/>
                </a:lnTo>
                <a:lnTo>
                  <a:pt x="2261541" y="2261541"/>
                </a:lnTo>
                <a:lnTo>
                  <a:pt x="0" y="22615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5634105" y="3107662"/>
            <a:ext cx="2264438" cy="2264438"/>
          </a:xfrm>
          <a:custGeom>
            <a:avLst/>
            <a:gdLst/>
            <a:ahLst/>
            <a:cxnLst/>
            <a:rect l="l" t="t" r="r" b="b"/>
            <a:pathLst>
              <a:path w="2264438" h="2264438">
                <a:moveTo>
                  <a:pt x="0" y="0"/>
                </a:moveTo>
                <a:lnTo>
                  <a:pt x="2264438" y="0"/>
                </a:lnTo>
                <a:lnTo>
                  <a:pt x="2264438" y="2264438"/>
                </a:lnTo>
                <a:lnTo>
                  <a:pt x="0" y="22644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943210" y="2896376"/>
            <a:ext cx="2276143" cy="2276143"/>
          </a:xfrm>
          <a:custGeom>
            <a:avLst/>
            <a:gdLst/>
            <a:ahLst/>
            <a:cxnLst/>
            <a:rect l="l" t="t" r="r" b="b"/>
            <a:pathLst>
              <a:path w="2276143" h="2276143">
                <a:moveTo>
                  <a:pt x="0" y="0"/>
                </a:moveTo>
                <a:lnTo>
                  <a:pt x="2276143" y="0"/>
                </a:lnTo>
                <a:lnTo>
                  <a:pt x="2276143" y="2276143"/>
                </a:lnTo>
                <a:lnTo>
                  <a:pt x="0" y="227614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7" name="Group 17"/>
          <p:cNvGrpSpPr/>
          <p:nvPr/>
        </p:nvGrpSpPr>
        <p:grpSpPr>
          <a:xfrm>
            <a:off x="1095051" y="1416027"/>
            <a:ext cx="10909245" cy="1845121"/>
            <a:chOff x="-8931288" y="0"/>
            <a:chExt cx="14545662" cy="2460162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5614374" cy="1483126"/>
            </a:xfrm>
            <a:custGeom>
              <a:avLst/>
              <a:gdLst/>
              <a:ahLst/>
              <a:cxnLst/>
              <a:rect l="l" t="t" r="r" b="b"/>
              <a:pathLst>
                <a:path w="5614374" h="1483126">
                  <a:moveTo>
                    <a:pt x="0" y="0"/>
                  </a:moveTo>
                  <a:lnTo>
                    <a:pt x="5614374" y="0"/>
                  </a:lnTo>
                  <a:lnTo>
                    <a:pt x="5614374" y="1483126"/>
                  </a:lnTo>
                  <a:lnTo>
                    <a:pt x="0" y="148312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-8931288" y="1015136"/>
              <a:ext cx="5614374" cy="1445026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4319"/>
                </a:lnSpc>
              </a:pPr>
              <a:r>
                <a:rPr lang="en-US" sz="3999" b="1" dirty="0" err="1">
                  <a:solidFill>
                    <a:srgbClr val="4D4D4C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Cloudinary</a:t>
              </a:r>
              <a:endParaRPr lang="en-US" sz="3999" b="1" dirty="0">
                <a:solidFill>
                  <a:srgbClr val="4D4D4C"/>
                </a:solidFill>
                <a:latin typeface="Work Sans Bold"/>
                <a:ea typeface="Work Sans Bold"/>
                <a:cs typeface="Work Sans Bold"/>
                <a:sym typeface="Work Sans Bold"/>
              </a:endParaRP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4773104" y="1427732"/>
            <a:ext cx="13173880" cy="1813037"/>
            <a:chOff x="-11950801" y="0"/>
            <a:chExt cx="17565175" cy="2417384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5614374" cy="1483126"/>
            </a:xfrm>
            <a:custGeom>
              <a:avLst/>
              <a:gdLst/>
              <a:ahLst/>
              <a:cxnLst/>
              <a:rect l="l" t="t" r="r" b="b"/>
              <a:pathLst>
                <a:path w="5614374" h="1483126">
                  <a:moveTo>
                    <a:pt x="0" y="0"/>
                  </a:moveTo>
                  <a:lnTo>
                    <a:pt x="5614374" y="0"/>
                  </a:lnTo>
                  <a:lnTo>
                    <a:pt x="5614374" y="1483126"/>
                  </a:lnTo>
                  <a:lnTo>
                    <a:pt x="0" y="148312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-11950801" y="972358"/>
              <a:ext cx="5614374" cy="1445026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4319"/>
                </a:lnSpc>
              </a:pPr>
              <a:r>
                <a:rPr lang="en-US" sz="3999" b="1" dirty="0">
                  <a:solidFill>
                    <a:srgbClr val="4D4D4C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EmailJS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0813928" y="1427732"/>
            <a:ext cx="4393817" cy="1754863"/>
            <a:chOff x="-244049" y="0"/>
            <a:chExt cx="5858423" cy="2339818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5614374" cy="1483126"/>
            </a:xfrm>
            <a:custGeom>
              <a:avLst/>
              <a:gdLst/>
              <a:ahLst/>
              <a:cxnLst/>
              <a:rect l="l" t="t" r="r" b="b"/>
              <a:pathLst>
                <a:path w="5614374" h="1483126">
                  <a:moveTo>
                    <a:pt x="0" y="0"/>
                  </a:moveTo>
                  <a:lnTo>
                    <a:pt x="5614374" y="0"/>
                  </a:lnTo>
                  <a:lnTo>
                    <a:pt x="5614374" y="1483126"/>
                  </a:lnTo>
                  <a:lnTo>
                    <a:pt x="0" y="148312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-244049" y="894792"/>
              <a:ext cx="5614374" cy="1445026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4319"/>
                </a:lnSpc>
              </a:pPr>
              <a:r>
                <a:rPr lang="en-US" sz="3999" b="1" dirty="0" err="1">
                  <a:solidFill>
                    <a:srgbClr val="4D4D4C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Lucide</a:t>
              </a:r>
              <a:endParaRPr lang="en-US" sz="3999" b="1" dirty="0">
                <a:solidFill>
                  <a:srgbClr val="4D4D4C"/>
                </a:solidFill>
                <a:latin typeface="Work Sans Bold"/>
                <a:ea typeface="Work Sans Bold"/>
                <a:cs typeface="Work Sans Bold"/>
                <a:sym typeface="Work Sans Bold"/>
              </a:endParaRP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725091" y="4920107"/>
            <a:ext cx="9530006" cy="1882839"/>
            <a:chOff x="-9090168" y="0"/>
            <a:chExt cx="12706676" cy="2510452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3616508" cy="1926844"/>
            </a:xfrm>
            <a:custGeom>
              <a:avLst/>
              <a:gdLst/>
              <a:ahLst/>
              <a:cxnLst/>
              <a:rect l="l" t="t" r="r" b="b"/>
              <a:pathLst>
                <a:path w="3616508" h="1926844">
                  <a:moveTo>
                    <a:pt x="0" y="0"/>
                  </a:moveTo>
                  <a:lnTo>
                    <a:pt x="3616508" y="0"/>
                  </a:lnTo>
                  <a:lnTo>
                    <a:pt x="3616508" y="1926844"/>
                  </a:lnTo>
                  <a:lnTo>
                    <a:pt x="0" y="192684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-9090168" y="602657"/>
              <a:ext cx="3616507" cy="190779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240"/>
                </a:lnSpc>
              </a:pPr>
              <a:r>
                <a:rPr lang="en-US" sz="3000" b="1" dirty="0" err="1">
                  <a:solidFill>
                    <a:srgbClr val="65A159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Almacenar</a:t>
              </a:r>
              <a:r>
                <a:rPr lang="en-US" sz="3000" b="1" dirty="0">
                  <a:solidFill>
                    <a:srgbClr val="65A159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 </a:t>
              </a:r>
              <a:r>
                <a:rPr lang="en-US" sz="3000" b="1" dirty="0" err="1">
                  <a:solidFill>
                    <a:srgbClr val="65A159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imágenes</a:t>
              </a:r>
              <a:r>
                <a:rPr lang="en-US" sz="3000" b="1" dirty="0">
                  <a:solidFill>
                    <a:srgbClr val="65A159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 </a:t>
              </a:r>
              <a:r>
                <a:rPr lang="en-US" sz="3000" b="1" dirty="0" err="1">
                  <a:solidFill>
                    <a:srgbClr val="65A159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en</a:t>
              </a:r>
              <a:r>
                <a:rPr lang="en-US" sz="3000" b="1" dirty="0">
                  <a:solidFill>
                    <a:srgbClr val="65A159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 la </a:t>
              </a:r>
              <a:r>
                <a:rPr lang="en-US" sz="3000" b="1" dirty="0" err="1">
                  <a:solidFill>
                    <a:srgbClr val="65A159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nube</a:t>
              </a:r>
              <a:endParaRPr lang="en-US" sz="3000" b="1" dirty="0">
                <a:solidFill>
                  <a:srgbClr val="65A159"/>
                </a:solidFill>
                <a:latin typeface="Work Sans Bold"/>
                <a:ea typeface="Work Sans Bold"/>
                <a:cs typeface="Work Sans Bold"/>
                <a:sym typeface="Work Sans Bold"/>
              </a:endParaRP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11652076" y="5158232"/>
            <a:ext cx="2712381" cy="1424076"/>
            <a:chOff x="0" y="0"/>
            <a:chExt cx="3616508" cy="1898769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3616508" cy="1483126"/>
            </a:xfrm>
            <a:custGeom>
              <a:avLst/>
              <a:gdLst/>
              <a:ahLst/>
              <a:cxnLst/>
              <a:rect l="l" t="t" r="r" b="b"/>
              <a:pathLst>
                <a:path w="3616508" h="1483126">
                  <a:moveTo>
                    <a:pt x="0" y="0"/>
                  </a:moveTo>
                  <a:lnTo>
                    <a:pt x="3616508" y="0"/>
                  </a:lnTo>
                  <a:lnTo>
                    <a:pt x="3616508" y="1483126"/>
                  </a:lnTo>
                  <a:lnTo>
                    <a:pt x="0" y="148312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0" y="434692"/>
              <a:ext cx="3616507" cy="146407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240"/>
                </a:lnSpc>
              </a:pPr>
              <a:r>
                <a:rPr lang="en-US" sz="3000" b="1" dirty="0">
                  <a:solidFill>
                    <a:srgbClr val="65A159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Uso de </a:t>
              </a:r>
              <a:r>
                <a:rPr lang="en-US" sz="3000" b="1" dirty="0" err="1">
                  <a:solidFill>
                    <a:srgbClr val="65A159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iconos</a:t>
              </a:r>
              <a:endParaRPr lang="en-US" sz="3000" b="1" dirty="0">
                <a:solidFill>
                  <a:srgbClr val="65A159"/>
                </a:solidFill>
                <a:latin typeface="Work Sans Bold"/>
                <a:ea typeface="Work Sans Bold"/>
                <a:cs typeface="Work Sans Bold"/>
                <a:sym typeface="Work Sans Bold"/>
              </a:endParaRPr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5249743" y="5158232"/>
            <a:ext cx="12156405" cy="1478319"/>
            <a:chOff x="-12278403" y="0"/>
            <a:chExt cx="16208540" cy="1971093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3930137" cy="1483126"/>
            </a:xfrm>
            <a:custGeom>
              <a:avLst/>
              <a:gdLst/>
              <a:ahLst/>
              <a:cxnLst/>
              <a:rect l="l" t="t" r="r" b="b"/>
              <a:pathLst>
                <a:path w="3930137" h="1483126">
                  <a:moveTo>
                    <a:pt x="0" y="0"/>
                  </a:moveTo>
                  <a:lnTo>
                    <a:pt x="3930137" y="0"/>
                  </a:lnTo>
                  <a:lnTo>
                    <a:pt x="3930137" y="1483126"/>
                  </a:lnTo>
                  <a:lnTo>
                    <a:pt x="0" y="148312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-12278403" y="507016"/>
              <a:ext cx="3930136" cy="146407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240"/>
                </a:lnSpc>
              </a:pPr>
              <a:r>
                <a:rPr lang="en-US" sz="3000" b="1" dirty="0">
                  <a:solidFill>
                    <a:srgbClr val="65A159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Código de </a:t>
              </a:r>
              <a:r>
                <a:rPr lang="en-US" sz="3000" b="1" dirty="0" err="1">
                  <a:solidFill>
                    <a:srgbClr val="65A159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recuperación</a:t>
              </a:r>
              <a:endParaRPr lang="en-US" sz="3000" b="1" dirty="0">
                <a:solidFill>
                  <a:srgbClr val="65A159"/>
                </a:solidFill>
                <a:latin typeface="Work Sans Bold"/>
                <a:ea typeface="Work Sans Bold"/>
                <a:cs typeface="Work Sans Bold"/>
                <a:sym typeface="Work Sans Bold"/>
              </a:endParaRPr>
            </a:p>
          </p:txBody>
        </p:sp>
      </p:grpSp>
      <p:sp>
        <p:nvSpPr>
          <p:cNvPr id="41" name="Freeform 41"/>
          <p:cNvSpPr/>
          <p:nvPr/>
        </p:nvSpPr>
        <p:spPr>
          <a:xfrm>
            <a:off x="8768073" y="3057511"/>
            <a:ext cx="2045855" cy="2045855"/>
          </a:xfrm>
          <a:custGeom>
            <a:avLst/>
            <a:gdLst/>
            <a:ahLst/>
            <a:cxnLst/>
            <a:rect l="l" t="t" r="r" b="b"/>
            <a:pathLst>
              <a:path w="2045855" h="2045855">
                <a:moveTo>
                  <a:pt x="0" y="0"/>
                </a:moveTo>
                <a:lnTo>
                  <a:pt x="2045855" y="0"/>
                </a:lnTo>
                <a:lnTo>
                  <a:pt x="2045855" y="2045856"/>
                </a:lnTo>
                <a:lnTo>
                  <a:pt x="0" y="204585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2" name="Freeform 42"/>
          <p:cNvSpPr/>
          <p:nvPr/>
        </p:nvSpPr>
        <p:spPr>
          <a:xfrm>
            <a:off x="15415714" y="3016502"/>
            <a:ext cx="2140263" cy="2003604"/>
          </a:xfrm>
          <a:custGeom>
            <a:avLst/>
            <a:gdLst/>
            <a:ahLst/>
            <a:cxnLst/>
            <a:rect l="l" t="t" r="r" b="b"/>
            <a:pathLst>
              <a:path w="2140263" h="2003604">
                <a:moveTo>
                  <a:pt x="0" y="0"/>
                </a:moveTo>
                <a:lnTo>
                  <a:pt x="2140262" y="0"/>
                </a:lnTo>
                <a:lnTo>
                  <a:pt x="2140262" y="2003604"/>
                </a:lnTo>
                <a:lnTo>
                  <a:pt x="0" y="200360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52294" r="-51693" b="-1412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3" name="TextBox 43"/>
          <p:cNvSpPr txBox="1"/>
          <p:nvPr/>
        </p:nvSpPr>
        <p:spPr>
          <a:xfrm>
            <a:off x="2158451" y="792515"/>
            <a:ext cx="12252265" cy="4483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En </a:t>
            </a:r>
            <a:r>
              <a:rPr lang="en-US" sz="2600" b="1" i="1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JP gourmet haven restaurant </a:t>
            </a:r>
            <a:r>
              <a:rPr lang="en-US" sz="260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manejamos</a:t>
            </a:r>
            <a:r>
              <a:rPr lang="en-US" sz="26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las </a:t>
            </a:r>
            <a:r>
              <a:rPr lang="en-US" sz="260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siguientes</a:t>
            </a:r>
            <a:r>
              <a:rPr lang="en-US" sz="26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dependencias</a:t>
            </a:r>
            <a:endParaRPr lang="en-US" sz="260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44" name="Group 44"/>
          <p:cNvGrpSpPr/>
          <p:nvPr/>
        </p:nvGrpSpPr>
        <p:grpSpPr>
          <a:xfrm>
            <a:off x="6279626" y="5484251"/>
            <a:ext cx="5065323" cy="4591053"/>
            <a:chOff x="0" y="-4194560"/>
            <a:chExt cx="6753765" cy="6121404"/>
          </a:xfrm>
        </p:grpSpPr>
        <p:sp>
          <p:nvSpPr>
            <p:cNvPr id="45" name="Freeform 45"/>
            <p:cNvSpPr/>
            <p:nvPr/>
          </p:nvSpPr>
          <p:spPr>
            <a:xfrm>
              <a:off x="0" y="0"/>
              <a:ext cx="4037038" cy="1926844"/>
            </a:xfrm>
            <a:custGeom>
              <a:avLst/>
              <a:gdLst/>
              <a:ahLst/>
              <a:cxnLst/>
              <a:rect l="l" t="t" r="r" b="b"/>
              <a:pathLst>
                <a:path w="4037038" h="1926844">
                  <a:moveTo>
                    <a:pt x="0" y="0"/>
                  </a:moveTo>
                  <a:lnTo>
                    <a:pt x="4037038" y="0"/>
                  </a:lnTo>
                  <a:lnTo>
                    <a:pt x="4037038" y="1926844"/>
                  </a:lnTo>
                  <a:lnTo>
                    <a:pt x="0" y="192684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TextBox 46"/>
            <p:cNvSpPr txBox="1"/>
            <p:nvPr/>
          </p:nvSpPr>
          <p:spPr>
            <a:xfrm>
              <a:off x="2716727" y="-4194560"/>
              <a:ext cx="4037038" cy="190779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240"/>
                </a:lnSpc>
              </a:pPr>
              <a:r>
                <a:rPr lang="en-US" sz="3000" b="1" dirty="0">
                  <a:solidFill>
                    <a:srgbClr val="65A159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Genera tokens para </a:t>
              </a:r>
              <a:r>
                <a:rPr lang="en-US" sz="3000" b="1" dirty="0" err="1">
                  <a:solidFill>
                    <a:srgbClr val="65A159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autenticar</a:t>
              </a:r>
              <a:r>
                <a:rPr lang="en-US" sz="3000" b="1" dirty="0">
                  <a:solidFill>
                    <a:srgbClr val="65A159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 </a:t>
              </a:r>
              <a:r>
                <a:rPr lang="en-US" sz="3000" b="1" dirty="0" err="1">
                  <a:solidFill>
                    <a:srgbClr val="65A159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usuarios</a:t>
              </a:r>
              <a:r>
                <a:rPr lang="en-US" sz="3000" b="1" dirty="0">
                  <a:solidFill>
                    <a:srgbClr val="65A159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.</a:t>
              </a:r>
            </a:p>
          </p:txBody>
        </p:sp>
      </p:grpSp>
      <p:grpSp>
        <p:nvGrpSpPr>
          <p:cNvPr id="47" name="Group 47"/>
          <p:cNvGrpSpPr/>
          <p:nvPr/>
        </p:nvGrpSpPr>
        <p:grpSpPr>
          <a:xfrm>
            <a:off x="14667346" y="5484250"/>
            <a:ext cx="3710341" cy="1198669"/>
            <a:chOff x="-125452" y="-115100"/>
            <a:chExt cx="4947121" cy="1598226"/>
          </a:xfrm>
        </p:grpSpPr>
        <p:sp>
          <p:nvSpPr>
            <p:cNvPr id="48" name="Freeform 48"/>
            <p:cNvSpPr/>
            <p:nvPr/>
          </p:nvSpPr>
          <p:spPr>
            <a:xfrm>
              <a:off x="0" y="0"/>
              <a:ext cx="4821669" cy="1483126"/>
            </a:xfrm>
            <a:custGeom>
              <a:avLst/>
              <a:gdLst/>
              <a:ahLst/>
              <a:cxnLst/>
              <a:rect l="l" t="t" r="r" b="b"/>
              <a:pathLst>
                <a:path w="4821669" h="1483126">
                  <a:moveTo>
                    <a:pt x="0" y="0"/>
                  </a:moveTo>
                  <a:lnTo>
                    <a:pt x="4821669" y="0"/>
                  </a:lnTo>
                  <a:lnTo>
                    <a:pt x="4821669" y="1483126"/>
                  </a:lnTo>
                  <a:lnTo>
                    <a:pt x="0" y="148312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TextBox 49"/>
            <p:cNvSpPr txBox="1"/>
            <p:nvPr/>
          </p:nvSpPr>
          <p:spPr>
            <a:xfrm>
              <a:off x="-125452" y="-115100"/>
              <a:ext cx="4821668" cy="146407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240"/>
                </a:lnSpc>
              </a:pPr>
              <a:r>
                <a:rPr lang="en-US" sz="3000" b="1" dirty="0" err="1">
                  <a:solidFill>
                    <a:srgbClr val="65A159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Encripta</a:t>
              </a:r>
              <a:r>
                <a:rPr lang="en-US" sz="3000" b="1" dirty="0">
                  <a:solidFill>
                    <a:srgbClr val="65A159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 </a:t>
              </a:r>
              <a:r>
                <a:rPr lang="en-US" sz="3000" b="1" dirty="0" err="1">
                  <a:solidFill>
                    <a:srgbClr val="65A159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contraseñas</a:t>
              </a:r>
              <a:endParaRPr lang="en-US" sz="3000" b="1" dirty="0">
                <a:solidFill>
                  <a:srgbClr val="65A159"/>
                </a:solidFill>
                <a:latin typeface="Work Sans Bold"/>
                <a:ea typeface="Work Sans Bold"/>
                <a:cs typeface="Work Sans Bold"/>
                <a:sym typeface="Work Sans Bold"/>
              </a:endParaRPr>
            </a:p>
          </p:txBody>
        </p:sp>
      </p:grpSp>
      <p:sp>
        <p:nvSpPr>
          <p:cNvPr id="50" name="TextBox 22">
            <a:extLst>
              <a:ext uri="{FF2B5EF4-FFF2-40B4-BE49-F238E27FC236}">
                <a16:creationId xmlns:a16="http://schemas.microsoft.com/office/drawing/2014/main" id="{FCB2CFCA-F386-7072-304A-D3CDCBDDF1F5}"/>
              </a:ext>
            </a:extLst>
          </p:cNvPr>
          <p:cNvSpPr txBox="1"/>
          <p:nvPr/>
        </p:nvSpPr>
        <p:spPr>
          <a:xfrm>
            <a:off x="7546361" y="2063285"/>
            <a:ext cx="4210780" cy="1083769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algn="ctr">
              <a:lnSpc>
                <a:spcPts val="4319"/>
              </a:lnSpc>
            </a:pPr>
            <a:r>
              <a:rPr lang="en-US" sz="3999" b="1" dirty="0">
                <a:solidFill>
                  <a:srgbClr val="4D4D4C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JWT</a:t>
            </a:r>
          </a:p>
        </p:txBody>
      </p:sp>
      <p:sp>
        <p:nvSpPr>
          <p:cNvPr id="51" name="TextBox 25">
            <a:extLst>
              <a:ext uri="{FF2B5EF4-FFF2-40B4-BE49-F238E27FC236}">
                <a16:creationId xmlns:a16="http://schemas.microsoft.com/office/drawing/2014/main" id="{C01FA9B3-29FD-69CA-8E48-A149B48CCF6D}"/>
              </a:ext>
            </a:extLst>
          </p:cNvPr>
          <p:cNvSpPr txBox="1"/>
          <p:nvPr/>
        </p:nvSpPr>
        <p:spPr>
          <a:xfrm>
            <a:off x="14137086" y="2087161"/>
            <a:ext cx="4210780" cy="1083769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algn="ctr">
              <a:lnSpc>
                <a:spcPts val="4319"/>
              </a:lnSpc>
            </a:pPr>
            <a:r>
              <a:rPr lang="en-US" sz="3999" b="1" dirty="0" err="1">
                <a:solidFill>
                  <a:srgbClr val="4D4D4C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bcrypt</a:t>
            </a:r>
            <a:endParaRPr lang="en-US" sz="3999" b="1" dirty="0">
              <a:solidFill>
                <a:srgbClr val="4D4D4C"/>
              </a:solidFill>
              <a:latin typeface="Work Sans Bold"/>
              <a:ea typeface="Work Sans Bold"/>
              <a:cs typeface="Work Sans Bold"/>
              <a:sym typeface="Work Sans Bol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3455048" y="472528"/>
            <a:ext cx="13804252" cy="1112344"/>
            <a:chOff x="0" y="0"/>
            <a:chExt cx="18405669" cy="148312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8405670" cy="1483126"/>
            </a:xfrm>
            <a:custGeom>
              <a:avLst/>
              <a:gdLst/>
              <a:ahLst/>
              <a:cxnLst/>
              <a:rect l="l" t="t" r="r" b="b"/>
              <a:pathLst>
                <a:path w="18405670" h="1483126">
                  <a:moveTo>
                    <a:pt x="0" y="0"/>
                  </a:moveTo>
                  <a:lnTo>
                    <a:pt x="18405670" y="0"/>
                  </a:lnTo>
                  <a:lnTo>
                    <a:pt x="18405670" y="1483126"/>
                  </a:lnTo>
                  <a:lnTo>
                    <a:pt x="0" y="148312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38100"/>
              <a:ext cx="18405669" cy="1445026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4860"/>
                </a:lnSpc>
              </a:pPr>
              <a:r>
                <a:rPr lang="en-US" sz="4500" b="1">
                  <a:solidFill>
                    <a:srgbClr val="4D4D4C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Normativa en la que se basa el software</a:t>
              </a: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430667" y="1792941"/>
            <a:ext cx="16197990" cy="8939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 b="1" i="1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JP gourmet haven restaurant</a:t>
            </a:r>
            <a:r>
              <a:rPr lang="en-US" sz="26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se </a:t>
            </a:r>
            <a:r>
              <a:rPr lang="en-US" sz="260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rige</a:t>
            </a:r>
            <a:r>
              <a:rPr lang="en-US" sz="26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mediante</a:t>
            </a:r>
            <a:r>
              <a:rPr lang="en-US" sz="26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unas</a:t>
            </a:r>
            <a:r>
              <a:rPr lang="en-US" sz="26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normativas</a:t>
            </a:r>
            <a:r>
              <a:rPr lang="en-US" sz="26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de </a:t>
            </a:r>
            <a:r>
              <a:rPr lang="en-US" sz="260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calidad</a:t>
            </a:r>
            <a:r>
              <a:rPr lang="en-US" sz="26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, </a:t>
            </a:r>
            <a:r>
              <a:rPr lang="en-US" sz="260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seguridad</a:t>
            </a:r>
            <a:r>
              <a:rPr lang="en-US" sz="26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, </a:t>
            </a:r>
            <a:r>
              <a:rPr lang="en-US" sz="260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fiabilidad</a:t>
            </a:r>
            <a:r>
              <a:rPr lang="en-US" sz="26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y </a:t>
            </a:r>
            <a:r>
              <a:rPr lang="en-US" sz="260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normalizacion</a:t>
            </a:r>
            <a:r>
              <a:rPr lang="en-US" sz="26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430667" y="2833130"/>
            <a:ext cx="14587486" cy="1122959"/>
            <a:chOff x="0" y="0"/>
            <a:chExt cx="19449982" cy="149727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9449982" cy="1497279"/>
            </a:xfrm>
            <a:custGeom>
              <a:avLst/>
              <a:gdLst/>
              <a:ahLst/>
              <a:cxnLst/>
              <a:rect l="l" t="t" r="r" b="b"/>
              <a:pathLst>
                <a:path w="19449982" h="1497279">
                  <a:moveTo>
                    <a:pt x="0" y="0"/>
                  </a:moveTo>
                  <a:lnTo>
                    <a:pt x="19449982" y="0"/>
                  </a:lnTo>
                  <a:lnTo>
                    <a:pt x="19449982" y="1497279"/>
                  </a:lnTo>
                  <a:lnTo>
                    <a:pt x="0" y="149727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19050"/>
              <a:ext cx="19449982" cy="1478229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539753" lvl="1" indent="-269876" algn="just">
                <a:lnSpc>
                  <a:spcPts val="2700"/>
                </a:lnSpc>
                <a:buFont typeface="Arial"/>
                <a:buChar char="•"/>
              </a:pPr>
              <a:r>
                <a:rPr lang="en-US" sz="2500" b="1">
                  <a:solidFill>
                    <a:srgbClr val="4D4D4C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ISO/IEC 25010 – Calidad del software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430667" y="9323728"/>
            <a:ext cx="15426666" cy="1112344"/>
            <a:chOff x="0" y="0"/>
            <a:chExt cx="20568888" cy="1483126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0568889" cy="1483126"/>
            </a:xfrm>
            <a:custGeom>
              <a:avLst/>
              <a:gdLst/>
              <a:ahLst/>
              <a:cxnLst/>
              <a:rect l="l" t="t" r="r" b="b"/>
              <a:pathLst>
                <a:path w="20568889" h="1483126">
                  <a:moveTo>
                    <a:pt x="0" y="0"/>
                  </a:moveTo>
                  <a:lnTo>
                    <a:pt x="20568889" y="0"/>
                  </a:lnTo>
                  <a:lnTo>
                    <a:pt x="20568889" y="1483126"/>
                  </a:lnTo>
                  <a:lnTo>
                    <a:pt x="0" y="148312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19050"/>
              <a:ext cx="20568888" cy="1464076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539753" lvl="1" indent="-269876" algn="just">
                <a:lnSpc>
                  <a:spcPts val="2700"/>
                </a:lnSpc>
                <a:buFont typeface="Arial"/>
                <a:buChar char="•"/>
              </a:pPr>
              <a:r>
                <a:rPr lang="en-US" sz="2500" b="1">
                  <a:solidFill>
                    <a:srgbClr val="4D4D4C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ISO/IEC 27001 – Seguridad de la información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430667" y="3639793"/>
            <a:ext cx="14587486" cy="1122959"/>
            <a:chOff x="0" y="0"/>
            <a:chExt cx="19449982" cy="1497279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9449982" cy="1497279"/>
            </a:xfrm>
            <a:custGeom>
              <a:avLst/>
              <a:gdLst/>
              <a:ahLst/>
              <a:cxnLst/>
              <a:rect l="l" t="t" r="r" b="b"/>
              <a:pathLst>
                <a:path w="19449982" h="1497279">
                  <a:moveTo>
                    <a:pt x="0" y="0"/>
                  </a:moveTo>
                  <a:lnTo>
                    <a:pt x="19449982" y="0"/>
                  </a:lnTo>
                  <a:lnTo>
                    <a:pt x="19449982" y="1497279"/>
                  </a:lnTo>
                  <a:lnTo>
                    <a:pt x="0" y="149727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19050"/>
              <a:ext cx="19449982" cy="1478229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539753" lvl="1" indent="-269876" algn="just">
                <a:lnSpc>
                  <a:spcPts val="2700"/>
                </a:lnSpc>
                <a:buFont typeface="Arial"/>
                <a:buChar char="•"/>
              </a:pPr>
              <a:r>
                <a:rPr lang="en-US" sz="2500" b="1">
                  <a:solidFill>
                    <a:srgbClr val="4D4D4C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ISO/IEC 25011  – Calidad de servicios TI</a:t>
              </a:r>
            </a:p>
            <a:p>
              <a:pPr algn="just">
                <a:lnSpc>
                  <a:spcPts val="2700"/>
                </a:lnSpc>
              </a:pPr>
              <a:endParaRPr lang="en-US" sz="2500" b="1">
                <a:solidFill>
                  <a:srgbClr val="4D4D4C"/>
                </a:solidFill>
                <a:latin typeface="Work Sans Bold"/>
                <a:ea typeface="Work Sans Bold"/>
                <a:cs typeface="Work Sans Bold"/>
                <a:sym typeface="Work Sans Bold"/>
              </a:endParaRP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430667" y="7734044"/>
            <a:ext cx="14587486" cy="1122959"/>
            <a:chOff x="0" y="0"/>
            <a:chExt cx="19449982" cy="1497279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9449982" cy="1497279"/>
            </a:xfrm>
            <a:custGeom>
              <a:avLst/>
              <a:gdLst/>
              <a:ahLst/>
              <a:cxnLst/>
              <a:rect l="l" t="t" r="r" b="b"/>
              <a:pathLst>
                <a:path w="19449982" h="1497279">
                  <a:moveTo>
                    <a:pt x="0" y="0"/>
                  </a:moveTo>
                  <a:lnTo>
                    <a:pt x="19449982" y="0"/>
                  </a:lnTo>
                  <a:lnTo>
                    <a:pt x="19449982" y="1497279"/>
                  </a:lnTo>
                  <a:lnTo>
                    <a:pt x="0" y="149727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19050"/>
              <a:ext cx="19449982" cy="1478229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539753" lvl="1" indent="-269876" algn="just">
                <a:lnSpc>
                  <a:spcPts val="2700"/>
                </a:lnSpc>
                <a:buFont typeface="Arial"/>
                <a:buChar char="•"/>
              </a:pPr>
              <a:r>
                <a:rPr lang="en-US" sz="2500" b="1">
                  <a:solidFill>
                    <a:srgbClr val="4D4D4C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ISO/IEC 25030 – Requisitos de calidad del producto</a:t>
              </a:r>
            </a:p>
            <a:p>
              <a:pPr algn="just">
                <a:lnSpc>
                  <a:spcPts val="2700"/>
                </a:lnSpc>
              </a:pPr>
              <a:endParaRPr lang="en-US" sz="2500" b="1">
                <a:solidFill>
                  <a:srgbClr val="4D4D4C"/>
                </a:solidFill>
                <a:latin typeface="Work Sans Bold"/>
                <a:ea typeface="Work Sans Bold"/>
                <a:cs typeface="Work Sans Bold"/>
                <a:sym typeface="Work Sans Bold"/>
              </a:endParaRP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430667" y="6985905"/>
            <a:ext cx="14587486" cy="1122959"/>
            <a:chOff x="0" y="0"/>
            <a:chExt cx="19449982" cy="1497279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9449982" cy="1497279"/>
            </a:xfrm>
            <a:custGeom>
              <a:avLst/>
              <a:gdLst/>
              <a:ahLst/>
              <a:cxnLst/>
              <a:rect l="l" t="t" r="r" b="b"/>
              <a:pathLst>
                <a:path w="19449982" h="1497279">
                  <a:moveTo>
                    <a:pt x="0" y="0"/>
                  </a:moveTo>
                  <a:lnTo>
                    <a:pt x="19449982" y="0"/>
                  </a:lnTo>
                  <a:lnTo>
                    <a:pt x="19449982" y="1497279"/>
                  </a:lnTo>
                  <a:lnTo>
                    <a:pt x="0" y="149727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19050"/>
              <a:ext cx="19449982" cy="1478229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539753" lvl="1" indent="-269876" algn="just">
                <a:lnSpc>
                  <a:spcPts val="2700"/>
                </a:lnSpc>
                <a:buFont typeface="Arial"/>
                <a:buChar char="•"/>
              </a:pPr>
              <a:r>
                <a:rPr lang="en-US" sz="2500" b="1">
                  <a:solidFill>
                    <a:srgbClr val="4D4D4C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ISO/IEC 25024 – Medición de la calidad de los datos</a:t>
              </a:r>
            </a:p>
            <a:p>
              <a:pPr algn="just">
                <a:lnSpc>
                  <a:spcPts val="2700"/>
                </a:lnSpc>
              </a:pPr>
              <a:endParaRPr lang="en-US" sz="2500" b="1">
                <a:solidFill>
                  <a:srgbClr val="4D4D4C"/>
                </a:solidFill>
                <a:latin typeface="Work Sans Bold"/>
                <a:ea typeface="Work Sans Bold"/>
                <a:cs typeface="Work Sans Bold"/>
                <a:sym typeface="Work Sans Bold"/>
              </a:endParaRP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430667" y="6144360"/>
            <a:ext cx="14587486" cy="1122959"/>
            <a:chOff x="0" y="0"/>
            <a:chExt cx="19449982" cy="1497279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9449982" cy="1497279"/>
            </a:xfrm>
            <a:custGeom>
              <a:avLst/>
              <a:gdLst/>
              <a:ahLst/>
              <a:cxnLst/>
              <a:rect l="l" t="t" r="r" b="b"/>
              <a:pathLst>
                <a:path w="19449982" h="1497279">
                  <a:moveTo>
                    <a:pt x="0" y="0"/>
                  </a:moveTo>
                  <a:lnTo>
                    <a:pt x="19449982" y="0"/>
                  </a:lnTo>
                  <a:lnTo>
                    <a:pt x="19449982" y="1497279"/>
                  </a:lnTo>
                  <a:lnTo>
                    <a:pt x="0" y="149727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19050"/>
              <a:ext cx="19449982" cy="1478229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539753" lvl="1" indent="-269876" algn="just">
                <a:lnSpc>
                  <a:spcPts val="2700"/>
                </a:lnSpc>
                <a:buFont typeface="Arial"/>
                <a:buChar char="•"/>
              </a:pPr>
              <a:r>
                <a:rPr lang="en-US" sz="2500" b="1">
                  <a:solidFill>
                    <a:srgbClr val="4D4D4C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ISO/IEC 25023 – Medición de la calidad del producto</a:t>
              </a:r>
            </a:p>
            <a:p>
              <a:pPr algn="just">
                <a:lnSpc>
                  <a:spcPts val="2700"/>
                </a:lnSpc>
              </a:pPr>
              <a:endParaRPr lang="en-US" sz="2500" b="1">
                <a:solidFill>
                  <a:srgbClr val="4D4D4C"/>
                </a:solidFill>
                <a:latin typeface="Work Sans Bold"/>
                <a:ea typeface="Work Sans Bold"/>
                <a:cs typeface="Work Sans Bold"/>
                <a:sym typeface="Work Sans Bold"/>
              </a:endParaRP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430667" y="5302815"/>
            <a:ext cx="14587486" cy="1122959"/>
            <a:chOff x="0" y="0"/>
            <a:chExt cx="19449982" cy="1497279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9449982" cy="1497279"/>
            </a:xfrm>
            <a:custGeom>
              <a:avLst/>
              <a:gdLst/>
              <a:ahLst/>
              <a:cxnLst/>
              <a:rect l="l" t="t" r="r" b="b"/>
              <a:pathLst>
                <a:path w="19449982" h="1497279">
                  <a:moveTo>
                    <a:pt x="0" y="0"/>
                  </a:moveTo>
                  <a:lnTo>
                    <a:pt x="19449982" y="0"/>
                  </a:lnTo>
                  <a:lnTo>
                    <a:pt x="19449982" y="1497279"/>
                  </a:lnTo>
                  <a:lnTo>
                    <a:pt x="0" y="149727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19050"/>
              <a:ext cx="19449982" cy="1478229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539753" lvl="1" indent="-269876" algn="just">
                <a:lnSpc>
                  <a:spcPts val="2700"/>
                </a:lnSpc>
                <a:buFont typeface="Arial"/>
                <a:buChar char="•"/>
              </a:pPr>
              <a:r>
                <a:rPr lang="en-US" sz="2500" b="1">
                  <a:solidFill>
                    <a:srgbClr val="4D4D4C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ISO/IEC 25020 – Visión general de la familia SQuaRE</a:t>
              </a:r>
            </a:p>
            <a:p>
              <a:pPr algn="just">
                <a:lnSpc>
                  <a:spcPts val="2700"/>
                </a:lnSpc>
              </a:pPr>
              <a:endParaRPr lang="en-US" sz="2500" b="1">
                <a:solidFill>
                  <a:srgbClr val="4D4D4C"/>
                </a:solidFill>
                <a:latin typeface="Work Sans Bold"/>
                <a:ea typeface="Work Sans Bold"/>
                <a:cs typeface="Work Sans Bold"/>
                <a:sym typeface="Work Sans Bold"/>
              </a:endParaRPr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1430667" y="4420405"/>
            <a:ext cx="14587486" cy="1122959"/>
            <a:chOff x="0" y="0"/>
            <a:chExt cx="19449982" cy="1497279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19449982" cy="1497279"/>
            </a:xfrm>
            <a:custGeom>
              <a:avLst/>
              <a:gdLst/>
              <a:ahLst/>
              <a:cxnLst/>
              <a:rect l="l" t="t" r="r" b="b"/>
              <a:pathLst>
                <a:path w="19449982" h="1497279">
                  <a:moveTo>
                    <a:pt x="0" y="0"/>
                  </a:moveTo>
                  <a:lnTo>
                    <a:pt x="19449982" y="0"/>
                  </a:lnTo>
                  <a:lnTo>
                    <a:pt x="19449982" y="1497279"/>
                  </a:lnTo>
                  <a:lnTo>
                    <a:pt x="0" y="149727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0" y="19050"/>
              <a:ext cx="19449982" cy="1478229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539753" lvl="1" indent="-269876" algn="just">
                <a:lnSpc>
                  <a:spcPts val="2700"/>
                </a:lnSpc>
                <a:buFont typeface="Arial"/>
                <a:buChar char="•"/>
              </a:pPr>
              <a:r>
                <a:rPr lang="en-US" sz="2500" b="1">
                  <a:solidFill>
                    <a:srgbClr val="4D4D4C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ISO/IEC 25012 – Calidad de datos</a:t>
              </a:r>
            </a:p>
            <a:p>
              <a:pPr algn="just">
                <a:lnSpc>
                  <a:spcPts val="2700"/>
                </a:lnSpc>
              </a:pPr>
              <a:endParaRPr lang="en-US" sz="2500" b="1">
                <a:solidFill>
                  <a:srgbClr val="4D4D4C"/>
                </a:solidFill>
                <a:latin typeface="Work Sans Bold"/>
                <a:ea typeface="Work Sans Bold"/>
                <a:cs typeface="Work Sans Bold"/>
                <a:sym typeface="Work Sans Bold"/>
              </a:endParaRPr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1430667" y="8528407"/>
            <a:ext cx="14587486" cy="1122959"/>
            <a:chOff x="0" y="0"/>
            <a:chExt cx="19449982" cy="1497279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19449982" cy="1497279"/>
            </a:xfrm>
            <a:custGeom>
              <a:avLst/>
              <a:gdLst/>
              <a:ahLst/>
              <a:cxnLst/>
              <a:rect l="l" t="t" r="r" b="b"/>
              <a:pathLst>
                <a:path w="19449982" h="1497279">
                  <a:moveTo>
                    <a:pt x="0" y="0"/>
                  </a:moveTo>
                  <a:lnTo>
                    <a:pt x="19449982" y="0"/>
                  </a:lnTo>
                  <a:lnTo>
                    <a:pt x="19449982" y="1497279"/>
                  </a:lnTo>
                  <a:lnTo>
                    <a:pt x="0" y="149727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0" y="19050"/>
              <a:ext cx="19449982" cy="1478229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539753" lvl="1" indent="-269876" algn="just">
                <a:lnSpc>
                  <a:spcPts val="2700"/>
                </a:lnSpc>
                <a:buFont typeface="Arial"/>
                <a:buChar char="•"/>
              </a:pPr>
              <a:r>
                <a:rPr lang="en-US" sz="2500" b="1">
                  <a:solidFill>
                    <a:srgbClr val="4D4D4C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ISO/IEC 25031 – Calidad en uso</a:t>
              </a:r>
            </a:p>
            <a:p>
              <a:pPr algn="just">
                <a:lnSpc>
                  <a:spcPts val="2700"/>
                </a:lnSpc>
              </a:pPr>
              <a:endParaRPr lang="en-US" sz="2500" b="1">
                <a:solidFill>
                  <a:srgbClr val="4D4D4C"/>
                </a:solidFill>
                <a:latin typeface="Work Sans Bold"/>
                <a:ea typeface="Work Sans Bold"/>
                <a:cs typeface="Work Sans Bold"/>
                <a:sym typeface="Work Sans Bold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3735898" y="437978"/>
            <a:ext cx="10634017" cy="1543812"/>
            <a:chOff x="0" y="0"/>
            <a:chExt cx="14178689" cy="205841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4178690" cy="2058416"/>
            </a:xfrm>
            <a:custGeom>
              <a:avLst/>
              <a:gdLst/>
              <a:ahLst/>
              <a:cxnLst/>
              <a:rect l="l" t="t" r="r" b="b"/>
              <a:pathLst>
                <a:path w="14178690" h="2058416">
                  <a:moveTo>
                    <a:pt x="0" y="0"/>
                  </a:moveTo>
                  <a:lnTo>
                    <a:pt x="14178690" y="0"/>
                  </a:lnTo>
                  <a:lnTo>
                    <a:pt x="14178690" y="2058416"/>
                  </a:lnTo>
                  <a:lnTo>
                    <a:pt x="0" y="205841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38100"/>
              <a:ext cx="14178689" cy="2020316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4860"/>
                </a:lnSpc>
              </a:pPr>
              <a:r>
                <a:rPr lang="en-US" sz="4500" b="1">
                  <a:solidFill>
                    <a:srgbClr val="4D4D4C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¿Mediante que modelo de diseño se trabajo el software?</a:t>
              </a: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5540151" y="7577120"/>
            <a:ext cx="7456289" cy="1362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40"/>
              </a:lnSpc>
            </a:pPr>
            <a:endParaRPr dirty="0"/>
          </a:p>
          <a:p>
            <a:pPr marL="561341" lvl="1" indent="-280670" algn="l">
              <a:lnSpc>
                <a:spcPts val="3640"/>
              </a:lnSpc>
              <a:buFont typeface="Arial"/>
              <a:buChar char="•"/>
            </a:pPr>
            <a:r>
              <a:rPr lang="en-US" sz="26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Web Content Accessibility Guidelines (WCAG)</a:t>
            </a:r>
          </a:p>
          <a:p>
            <a:pPr marL="561341" lvl="1" indent="-280670" algn="l">
              <a:lnSpc>
                <a:spcPts val="3640"/>
              </a:lnSpc>
              <a:buFont typeface="Arial"/>
              <a:buChar char="•"/>
            </a:pPr>
            <a:r>
              <a:rPr lang="en-US" sz="260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Guías</a:t>
            </a:r>
            <a:r>
              <a:rPr lang="en-US" sz="26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UX/UI </a:t>
            </a:r>
            <a:r>
              <a:rPr lang="en-US" sz="260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modernas</a:t>
            </a:r>
            <a:endParaRPr lang="en-US" sz="260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7" name="Group 7"/>
          <p:cNvGrpSpPr/>
          <p:nvPr/>
        </p:nvGrpSpPr>
        <p:grpSpPr>
          <a:xfrm>
            <a:off x="3565913" y="7078098"/>
            <a:ext cx="11156173" cy="1112344"/>
            <a:chOff x="0" y="0"/>
            <a:chExt cx="14874898" cy="148312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4874898" cy="1483126"/>
            </a:xfrm>
            <a:custGeom>
              <a:avLst/>
              <a:gdLst/>
              <a:ahLst/>
              <a:cxnLst/>
              <a:rect l="l" t="t" r="r" b="b"/>
              <a:pathLst>
                <a:path w="14874898" h="1483126">
                  <a:moveTo>
                    <a:pt x="0" y="0"/>
                  </a:moveTo>
                  <a:lnTo>
                    <a:pt x="14874898" y="0"/>
                  </a:lnTo>
                  <a:lnTo>
                    <a:pt x="14874898" y="1483126"/>
                  </a:lnTo>
                  <a:lnTo>
                    <a:pt x="0" y="148312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38100"/>
              <a:ext cx="14874898" cy="1445026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4860"/>
                </a:lnSpc>
              </a:pPr>
              <a:r>
                <a:rPr lang="en-US" sz="4500" b="1">
                  <a:solidFill>
                    <a:srgbClr val="4D4D4C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Normativas relacionadas:</a:t>
              </a:r>
            </a:p>
          </p:txBody>
        </p:sp>
      </p:grpSp>
      <p:sp>
        <p:nvSpPr>
          <p:cNvPr id="10" name="Freeform 10"/>
          <p:cNvSpPr/>
          <p:nvPr/>
        </p:nvSpPr>
        <p:spPr>
          <a:xfrm>
            <a:off x="9448800" y="2811359"/>
            <a:ext cx="4574666" cy="3763688"/>
          </a:xfrm>
          <a:custGeom>
            <a:avLst/>
            <a:gdLst/>
            <a:ahLst/>
            <a:cxnLst/>
            <a:rect l="l" t="t" r="r" b="b"/>
            <a:pathLst>
              <a:path w="5254455" h="4157587">
                <a:moveTo>
                  <a:pt x="0" y="0"/>
                </a:moveTo>
                <a:lnTo>
                  <a:pt x="5254455" y="0"/>
                </a:lnTo>
                <a:lnTo>
                  <a:pt x="5254455" y="4157588"/>
                </a:lnTo>
                <a:lnTo>
                  <a:pt x="0" y="4157588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4038600" y="2854606"/>
            <a:ext cx="4574666" cy="3641937"/>
          </a:xfrm>
          <a:custGeom>
            <a:avLst/>
            <a:gdLst/>
            <a:ahLst/>
            <a:cxnLst/>
            <a:rect l="l" t="t" r="r" b="b"/>
            <a:pathLst>
              <a:path w="2719718" h="2719718">
                <a:moveTo>
                  <a:pt x="0" y="0"/>
                </a:moveTo>
                <a:lnTo>
                  <a:pt x="2719718" y="0"/>
                </a:lnTo>
                <a:lnTo>
                  <a:pt x="2719718" y="2719718"/>
                </a:lnTo>
                <a:lnTo>
                  <a:pt x="0" y="2719718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3094161" y="2036531"/>
            <a:ext cx="12348270" cy="448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Diseño</a:t>
            </a:r>
            <a:r>
              <a:rPr lang="en-US" sz="26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UI </a:t>
            </a:r>
            <a:r>
              <a:rPr lang="en-US" sz="260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moderno</a:t>
            </a:r>
            <a:r>
              <a:rPr lang="en-US" sz="26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tipo</a:t>
            </a:r>
            <a:r>
              <a:rPr lang="en-US" sz="26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landing page </a:t>
            </a:r>
            <a:r>
              <a:rPr lang="en-US" sz="260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profesional</a:t>
            </a:r>
            <a:r>
              <a:rPr lang="en-US" sz="26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(CTA)con </a:t>
            </a:r>
            <a:r>
              <a:rPr lang="en-US" sz="260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enfoque</a:t>
            </a:r>
            <a:r>
              <a:rPr lang="en-US" sz="26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corporativo</a:t>
            </a:r>
            <a:r>
              <a:rPr lang="en-US" sz="26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947</TotalTime>
  <Words>1131</Words>
  <Application>Microsoft Office PowerPoint</Application>
  <PresentationFormat>Personalizado</PresentationFormat>
  <Paragraphs>97</Paragraphs>
  <Slides>19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19</vt:i4>
      </vt:variant>
    </vt:vector>
  </HeadingPairs>
  <TitlesOfParts>
    <vt:vector size="28" baseType="lpstr">
      <vt:lpstr>Work Sans Bold</vt:lpstr>
      <vt:lpstr>Open Sans Bold</vt:lpstr>
      <vt:lpstr>Open Sans Bold Italics</vt:lpstr>
      <vt:lpstr>Arimo</vt:lpstr>
      <vt:lpstr>Work Sans</vt:lpstr>
      <vt:lpstr>Calibri</vt:lpstr>
      <vt:lpstr>Open Sans</vt:lpstr>
      <vt:lpstr>Arial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GC-F-004FormatoPlantillaPresentacionPowerPointV10.pptx</dc:title>
  <dc:creator>Aprendiz</dc:creator>
  <cp:lastModifiedBy>89_92321023582</cp:lastModifiedBy>
  <cp:revision>16</cp:revision>
  <dcterms:created xsi:type="dcterms:W3CDTF">2006-08-16T00:00:00Z</dcterms:created>
  <dcterms:modified xsi:type="dcterms:W3CDTF">2025-09-24T00:18:27Z</dcterms:modified>
  <dc:identifier>DAGjlKeyniU</dc:identifie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c111285-cafa-4fc9-8a9a-bd902089b24f_Enabled">
    <vt:lpwstr>true</vt:lpwstr>
  </property>
  <property fmtid="{D5CDD505-2E9C-101B-9397-08002B2CF9AE}" pid="3" name="MSIP_Label_fc111285-cafa-4fc9-8a9a-bd902089b24f_SetDate">
    <vt:lpwstr>2025-06-20T20:53:17Z</vt:lpwstr>
  </property>
  <property fmtid="{D5CDD505-2E9C-101B-9397-08002B2CF9AE}" pid="4" name="MSIP_Label_fc111285-cafa-4fc9-8a9a-bd902089b24f_Method">
    <vt:lpwstr>Privileged</vt:lpwstr>
  </property>
  <property fmtid="{D5CDD505-2E9C-101B-9397-08002B2CF9AE}" pid="5" name="MSIP_Label_fc111285-cafa-4fc9-8a9a-bd902089b24f_Name">
    <vt:lpwstr>Public</vt:lpwstr>
  </property>
  <property fmtid="{D5CDD505-2E9C-101B-9397-08002B2CF9AE}" pid="6" name="MSIP_Label_fc111285-cafa-4fc9-8a9a-bd902089b24f_SiteId">
    <vt:lpwstr>cbc2c381-2f2e-4d93-91d1-506c9316ace7</vt:lpwstr>
  </property>
  <property fmtid="{D5CDD505-2E9C-101B-9397-08002B2CF9AE}" pid="7" name="MSIP_Label_fc111285-cafa-4fc9-8a9a-bd902089b24f_ActionId">
    <vt:lpwstr>0ac3e6ed-56a2-4cd5-bfa1-868cb047c55e</vt:lpwstr>
  </property>
  <property fmtid="{D5CDD505-2E9C-101B-9397-08002B2CF9AE}" pid="8" name="MSIP_Label_fc111285-cafa-4fc9-8a9a-bd902089b24f_ContentBits">
    <vt:lpwstr>0</vt:lpwstr>
  </property>
  <property fmtid="{D5CDD505-2E9C-101B-9397-08002B2CF9AE}" pid="9" name="MSIP_Label_fc111285-cafa-4fc9-8a9a-bd902089b24f_Tag">
    <vt:lpwstr>10, 0, 1, 1</vt:lpwstr>
  </property>
</Properties>
</file>